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notesSlides/notesSlide1.xml" ContentType="application/vnd.openxmlformats-officedocument.presentationml.notesSlide+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35"/>
  </p:notesMasterIdLst>
  <p:sldIdLst>
    <p:sldId id="256" r:id="rId3"/>
    <p:sldId id="267" r:id="rId4"/>
    <p:sldId id="304" r:id="rId5"/>
    <p:sldId id="349" r:id="rId6"/>
    <p:sldId id="352" r:id="rId7"/>
    <p:sldId id="338" r:id="rId8"/>
    <p:sldId id="354" r:id="rId9"/>
    <p:sldId id="370" r:id="rId10"/>
    <p:sldId id="360" r:id="rId11"/>
    <p:sldId id="316" r:id="rId12"/>
    <p:sldId id="321" r:id="rId13"/>
    <p:sldId id="323" r:id="rId14"/>
    <p:sldId id="310" r:id="rId15"/>
    <p:sldId id="334" r:id="rId16"/>
    <p:sldId id="312" r:id="rId17"/>
    <p:sldId id="343" r:id="rId18"/>
    <p:sldId id="314" r:id="rId19"/>
    <p:sldId id="344" r:id="rId20"/>
    <p:sldId id="326" r:id="rId21"/>
    <p:sldId id="345" r:id="rId22"/>
    <p:sldId id="324" r:id="rId23"/>
    <p:sldId id="346" r:id="rId24"/>
    <p:sldId id="327" r:id="rId25"/>
    <p:sldId id="330" r:id="rId26"/>
    <p:sldId id="335" r:id="rId27"/>
    <p:sldId id="336" r:id="rId28"/>
    <p:sldId id="347" r:id="rId29"/>
    <p:sldId id="328" r:id="rId30"/>
    <p:sldId id="329" r:id="rId31"/>
    <p:sldId id="341" r:id="rId32"/>
    <p:sldId id="371" r:id="rId33"/>
    <p:sldId id="33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park" initials="jp" lastIdx="63" clrIdx="0">
    <p:extLst>
      <p:ext uri="{19B8F6BF-5375-455C-9EA6-DF929625EA0E}">
        <p15:presenceInfo xmlns:p15="http://schemas.microsoft.com/office/powerpoint/2012/main" userId="bd9150fd97faff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B3E6"/>
    <a:srgbClr val="800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76" autoAdjust="0"/>
    <p:restoredTop sz="82570" autoAdjust="0"/>
  </p:normalViewPr>
  <p:slideViewPr>
    <p:cSldViewPr snapToGrid="0">
      <p:cViewPr>
        <p:scale>
          <a:sx n="100" d="100"/>
          <a:sy n="100" d="100"/>
        </p:scale>
        <p:origin x="2620" y="1528"/>
      </p:cViewPr>
      <p:guideLst>
        <p:guide orient="horz" pos="2424"/>
        <p:guide pos="384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30T13:14:22.339" idx="3">
    <p:pos x="10" y="10"/>
    <p:text>Introduce digital image: mapped from R2 to R, space to intensity,
and that RGB is three functions pasted together.
Maybe we can briefly mention other types, like YCbCr, sRGB etc.</p:text>
    <p:extLst>
      <p:ext uri="{C676402C-5697-4E1C-873F-D02D1690AC5C}">
        <p15:threadingInfo xmlns:p15="http://schemas.microsoft.com/office/powerpoint/2012/main" timeZoneBias="300"/>
      </p:ext>
    </p:extLst>
  </p:cm>
  <p:cm authorId="1" dt="2020-01-30T13:29:10.288" idx="11">
    <p:pos x="5074" y="2432"/>
    <p:text>Can word better</p:text>
    <p:extLst>
      <p:ext uri="{C676402C-5697-4E1C-873F-D02D1690AC5C}">
        <p15:threadingInfo xmlns:p15="http://schemas.microsoft.com/office/powerpoint/2012/main" timeZoneBias="30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0-01-30T15:12:39.998" idx="44">
    <p:pos x="10" y="10"/>
    <p:text>Show the flip, and H, and maybe show equations</p:text>
    <p:extLst>
      <p:ext uri="{C676402C-5697-4E1C-873F-D02D1690AC5C}">
        <p15:threadingInfo xmlns:p15="http://schemas.microsoft.com/office/powerpoint/2012/main" timeZoneBias="30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0-01-30T13:37:47.891" idx="22">
    <p:pos x="10" y="10"/>
    <p:text>Crucial. Why do we normalize the filter to a gain of 1?</p:text>
    <p:extLst>
      <p:ext uri="{C676402C-5697-4E1C-873F-D02D1690AC5C}">
        <p15:threadingInfo xmlns:p15="http://schemas.microsoft.com/office/powerpoint/2012/main" timeZoneBias="300"/>
      </p:ext>
    </p:extLst>
  </p:cm>
  <p:cm authorId="1" dt="2020-01-30T13:38:38.159" idx="24">
    <p:pos x="10" y="106"/>
    <p:text>Why not leave the filter as 1111111?</p:text>
    <p:extLst>
      <p:ext uri="{C676402C-5697-4E1C-873F-D02D1690AC5C}">
        <p15:threadingInfo xmlns:p15="http://schemas.microsoft.com/office/powerpoint/2012/main" timeZoneBias="300">
          <p15:parentCm authorId="1" idx="22"/>
        </p15:threadingInfo>
      </p:ext>
    </p:extLst>
  </p:cm>
  <p:cm authorId="1" dt="2020-01-30T13:38:41.967" idx="25">
    <p:pos x="10" y="202"/>
    <p:text>Because ....</p:text>
    <p:extLst>
      <p:ext uri="{C676402C-5697-4E1C-873F-D02D1690AC5C}">
        <p15:threadingInfo xmlns:p15="http://schemas.microsoft.com/office/powerpoint/2012/main" timeZoneBias="300">
          <p15:parentCm authorId="1" idx="22"/>
        </p15:threadingInfo>
      </p:ext>
    </p:extLst>
  </p:cm>
  <p:cm authorId="1" dt="2020-01-30T13:38:23.161" idx="23">
    <p:pos x="106" y="106"/>
    <p:text/>
    <p:extLst>
      <p:ext uri="{C676402C-5697-4E1C-873F-D02D1690AC5C}">
        <p15:threadingInfo xmlns:p15="http://schemas.microsoft.com/office/powerpoint/2012/main" timeZoneBias="300"/>
      </p:ext>
    </p:extLst>
  </p:cm>
  <p:cm authorId="1" dt="2020-01-30T13:40:59.658" idx="29">
    <p:pos x="106" y="202"/>
    <p:text>Guessing time: which one would be sharpening, averaging, etc.?</p:text>
    <p:extLst>
      <p:ext uri="{C676402C-5697-4E1C-873F-D02D1690AC5C}">
        <p15:threadingInfo xmlns:p15="http://schemas.microsoft.com/office/powerpoint/2012/main" timeZoneBias="300">
          <p15:parentCm authorId="1" idx="23"/>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0-01-30T13:38:58.374" idx="26">
    <p:pos x="10" y="10"/>
    <p:text>Get students to think: what filter do we use to generate an identical image?</p:text>
    <p:extLst>
      <p:ext uri="{C676402C-5697-4E1C-873F-D02D1690AC5C}">
        <p15:threadingInfo xmlns:p15="http://schemas.microsoft.com/office/powerpoint/2012/main" timeZoneBias="30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0-01-30T13:39:44.614" idx="27">
    <p:pos x="10" y="10"/>
    <p:text>How about if we wanted to shift the image to one side?</p:text>
    <p:extLst>
      <p:ext uri="{C676402C-5697-4E1C-873F-D02D1690AC5C}">
        <p15:threadingInfo xmlns:p15="http://schemas.microsoft.com/office/powerpoint/2012/main" timeZoneBias="30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0-01-30T13:40:08.947" idx="28">
    <p:pos x="10" y="10"/>
    <p:text/>
    <p:extLst>
      <p:ext uri="{C676402C-5697-4E1C-873F-D02D1690AC5C}">
        <p15:threadingInfo xmlns:p15="http://schemas.microsoft.com/office/powerpoint/2012/main" timeZoneBias="30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0-01-30T14:50:21.813" idx="35">
    <p:pos x="10" y="10"/>
    <p:text>Explain how this happens in the frequench domain</p:text>
    <p:extLst>
      <p:ext uri="{C676402C-5697-4E1C-873F-D02D1690AC5C}">
        <p15:threadingInfo xmlns:p15="http://schemas.microsoft.com/office/powerpoint/2012/main" timeZoneBias="300"/>
      </p:ext>
    </p:extLst>
  </p:cm>
  <p:cm authorId="1" dt="2020-01-30T15:13:32.215" idx="45">
    <p:pos x="10" y="106"/>
    <p:text>also explain step by step</p:text>
    <p:extLst>
      <p:ext uri="{C676402C-5697-4E1C-873F-D02D1690AC5C}">
        <p15:threadingInfo xmlns:p15="http://schemas.microsoft.com/office/powerpoint/2012/main" timeZoneBias="300">
          <p15:parentCm authorId="1" idx="35"/>
        </p15:threadingInfo>
      </p:ext>
    </p:extLst>
  </p:cm>
  <p:cm authorId="1" dt="2020-01-30T15:14:01.642" idx="46">
    <p:pos x="10" y="202"/>
    <p:text>also reiterate the square function in slide 6</p:text>
    <p:extLst>
      <p:ext uri="{C676402C-5697-4E1C-873F-D02D1690AC5C}">
        <p15:threadingInfo xmlns:p15="http://schemas.microsoft.com/office/powerpoint/2012/main" timeZoneBias="300">
          <p15:parentCm authorId="1" idx="35"/>
        </p15:threadingInfo>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20-01-30T13:42:17.095" idx="30">
    <p:pos x="10" y="10"/>
    <p:text>Why is the gaussian important?</p:text>
    <p:extLst>
      <p:ext uri="{C676402C-5697-4E1C-873F-D02D1690AC5C}">
        <p15:threadingInfo xmlns:p15="http://schemas.microsoft.com/office/powerpoint/2012/main" timeZoneBias="300"/>
      </p:ext>
    </p:extLst>
  </p:cm>
  <p:cm authorId="1" dt="2020-01-30T15:16:37.695" idx="47">
    <p:pos x="10" y="106"/>
    <p:text>Averaging</p:text>
    <p:extLst>
      <p:ext uri="{C676402C-5697-4E1C-873F-D02D1690AC5C}">
        <p15:threadingInfo xmlns:p15="http://schemas.microsoft.com/office/powerpoint/2012/main" timeZoneBias="300">
          <p15:parentCm authorId="1" idx="30"/>
        </p15:threadingInfo>
      </p:ext>
    </p:extLst>
  </p:cm>
  <p:cm authorId="1" dt="2020-01-30T15:16:51.093" idx="48">
    <p:pos x="10" y="202"/>
    <p:text>Show frequency domain</p:text>
    <p:extLst>
      <p:ext uri="{C676402C-5697-4E1C-873F-D02D1690AC5C}">
        <p15:threadingInfo xmlns:p15="http://schemas.microsoft.com/office/powerpoint/2012/main" timeZoneBias="300">
          <p15:parentCm authorId="1" idx="30"/>
        </p15:threadingInfo>
      </p:ext>
    </p:extLst>
  </p:cm>
  <p:cm authorId="1" dt="2020-01-30T15:17:12.320" idx="49">
    <p:pos x="10" y="298"/>
    <p:text>Key advantage over box filter: no leakage</p:text>
    <p:extLst>
      <p:ext uri="{C676402C-5697-4E1C-873F-D02D1690AC5C}">
        <p15:threadingInfo xmlns:p15="http://schemas.microsoft.com/office/powerpoint/2012/main" timeZoneBias="300">
          <p15:parentCm authorId="1" idx="30"/>
        </p15:threadingInfo>
      </p:ext>
    </p:extLst>
  </p:cm>
  <p:cm authorId="1" dt="2020-01-30T15:17:47.483" idx="50">
    <p:pos x="10" y="394"/>
    <p:text>Refer to slide in Signal Processing V3</p:text>
    <p:extLst>
      <p:ext uri="{C676402C-5697-4E1C-873F-D02D1690AC5C}">
        <p15:threadingInfo xmlns:p15="http://schemas.microsoft.com/office/powerpoint/2012/main" timeZoneBias="300">
          <p15:parentCm authorId="1" idx="30"/>
        </p15:threadingInfo>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20-01-30T13:42:30.471" idx="31">
    <p:pos x="10" y="10"/>
    <p:text>Code to generate gaussian</p:text>
    <p:extLst>
      <p:ext uri="{C676402C-5697-4E1C-873F-D02D1690AC5C}">
        <p15:threadingInfo xmlns:p15="http://schemas.microsoft.com/office/powerpoint/2012/main" timeZoneBias="300"/>
      </p:ext>
    </p:extLst>
  </p:cm>
  <p:cm authorId="1" dt="2020-01-30T13:43:10.137" idx="32">
    <p:pos x="10" y="106"/>
    <p:text>Make more detailed</p:text>
    <p:extLst>
      <p:ext uri="{C676402C-5697-4E1C-873F-D02D1690AC5C}">
        <p15:threadingInfo xmlns:p15="http://schemas.microsoft.com/office/powerpoint/2012/main" timeZoneBias="300">
          <p15:parentCm authorId="1" idx="31"/>
        </p15:threadingInfo>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20-01-30T15:18:01.161" idx="51">
    <p:pos x="10" y="10"/>
    <p:text>Std. deviation. Maybe show frequency domain</p:text>
    <p:extLst>
      <p:ext uri="{C676402C-5697-4E1C-873F-D02D1690AC5C}">
        <p15:threadingInfo xmlns:p15="http://schemas.microsoft.com/office/powerpoint/2012/main" timeZoneBias="30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20-01-30T15:26:37.605" idx="56">
    <p:pos x="10" y="10"/>
    <p:text>Can be diffrrent scales, roatated, lighting, etc.</p:text>
    <p:extLst>
      <p:ext uri="{C676402C-5697-4E1C-873F-D02D1690AC5C}">
        <p15:threadingInfo xmlns:p15="http://schemas.microsoft.com/office/powerpoint/2012/main" timeZoneBias="300"/>
      </p:ext>
    </p:extLst>
  </p:cm>
  <p:cm authorId="1" dt="2020-01-30T15:26:55.448" idx="57">
    <p:pos x="106" y="106"/>
    <p:text>That;s why we use convolution in CNN</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1-30T13:15:17.626" idx="4">
    <p:pos x="10" y="10"/>
    <p:text>This is a visualization of the image, in RGB, Gray, and as a 3D depth map, we can see edges pop out more because they are white. If the edges were black, what would we expect?</p:text>
    <p:extLst>
      <p:ext uri="{C676402C-5697-4E1C-873F-D02D1690AC5C}">
        <p15:threadingInfo xmlns:p15="http://schemas.microsoft.com/office/powerpoint/2012/main" timeZoneBias="30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20-01-30T13:43:20.366" idx="33">
    <p:pos x="10" y="10"/>
    <p:text>Can we add any key, novel, relevant, examples of linear filters here?</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1-30T13:16:14.848" idx="5">
    <p:pos x="10" y="10"/>
    <p:text>Getting students to think: what would these convolutions look like in the spatial domain?
We low low pass averages, and high pass sharpens. Show what kind of convolution filters these two would be characterised as.</p:text>
    <p:extLst>
      <p:ext uri="{C676402C-5697-4E1C-873F-D02D1690AC5C}">
        <p15:threadingInfo xmlns:p15="http://schemas.microsoft.com/office/powerpoint/2012/main" timeZoneBias="300"/>
      </p:ext>
    </p:extLst>
  </p:cm>
  <p:cm authorId="1" dt="2020-01-30T13:28:36.277" idx="9">
    <p:pos x="7139" y="1294"/>
    <p:text>3rd plot in this figure is wrongish</p:text>
    <p:extLst>
      <p:ext uri="{C676402C-5697-4E1C-873F-D02D1690AC5C}">
        <p15:threadingInfo xmlns:p15="http://schemas.microsoft.com/office/powerpoint/2012/main" timeZoneBias="300"/>
      </p:ext>
    </p:extLst>
  </p:cm>
  <p:cm authorId="1" dt="2020-01-30T13:28:55.898" idx="10">
    <p:pos x="7139" y="1390"/>
    <p:text>replace with better figure if I can find</p:text>
    <p:extLst>
      <p:ext uri="{C676402C-5697-4E1C-873F-D02D1690AC5C}">
        <p15:threadingInfo xmlns:p15="http://schemas.microsoft.com/office/powerpoint/2012/main" timeZoneBias="300">
          <p15:parentCm authorId="1" idx="9"/>
        </p15:threadingInfo>
      </p:ext>
    </p:extLst>
  </p:cm>
  <p:cm authorId="1" dt="2020-01-30T14:56:50.603" idx="37">
    <p:pos x="7139" y="1486"/>
    <p:text>Show a 1 dimensional example square wave</p:text>
    <p:extLst>
      <p:ext uri="{C676402C-5697-4E1C-873F-D02D1690AC5C}">
        <p15:threadingInfo xmlns:p15="http://schemas.microsoft.com/office/powerpoint/2012/main" timeZoneBias="300">
          <p15:parentCm authorId="1" idx="9"/>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1-30T13:16:14.848" idx="5">
    <p:pos x="10" y="10"/>
    <p:text>Getting students to think: what would these convolutions look like in the spatial domain?
We low low pass averages, and high pass sharpens. Show what kind of convolution filters these two would be characterised as.</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1-30T13:16:14.848" idx="5">
    <p:pos x="10" y="10"/>
    <p:text>Getting students to think: what would these convolutions look like in the spatial domain?
We low low pass averages, and high pass sharpens. Show what kind of convolution filters these two would be characterised as.</p:text>
    <p:extLst>
      <p:ext uri="{C676402C-5697-4E1C-873F-D02D1690AC5C}">
        <p15:threadingInfo xmlns:p15="http://schemas.microsoft.com/office/powerpoint/2012/main" timeZoneBias="300"/>
      </p:ext>
    </p:extLst>
  </p:cm>
  <p:cm authorId="1" dt="2020-01-30T13:28:36.277" idx="9">
    <p:pos x="7139" y="1294"/>
    <p:text>3rd plot in this figure is wrongish</p:text>
    <p:extLst>
      <p:ext uri="{C676402C-5697-4E1C-873F-D02D1690AC5C}">
        <p15:threadingInfo xmlns:p15="http://schemas.microsoft.com/office/powerpoint/2012/main" timeZoneBias="300"/>
      </p:ext>
    </p:extLst>
  </p:cm>
  <p:cm authorId="1" dt="2020-01-30T13:28:55.898" idx="10">
    <p:pos x="7139" y="1390"/>
    <p:text>replace with better figure if I can find</p:text>
    <p:extLst>
      <p:ext uri="{C676402C-5697-4E1C-873F-D02D1690AC5C}">
        <p15:threadingInfo xmlns:p15="http://schemas.microsoft.com/office/powerpoint/2012/main" timeZoneBias="300">
          <p15:parentCm authorId="1" idx="9"/>
        </p15:threadingInfo>
      </p:ext>
    </p:extLst>
  </p:cm>
  <p:cm authorId="1" dt="2020-01-30T14:56:50.603" idx="37">
    <p:pos x="7139" y="1486"/>
    <p:text>Show a 1 dimensional example square wave</p:text>
    <p:extLst>
      <p:ext uri="{C676402C-5697-4E1C-873F-D02D1690AC5C}">
        <p15:threadingInfo xmlns:p15="http://schemas.microsoft.com/office/powerpoint/2012/main" timeZoneBias="300">
          <p15:parentCm authorId="1" idx="9"/>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1-30T13:32:29.627" idx="14">
    <p:pos x="10" y="10"/>
    <p:text/>
    <p:extLst>
      <p:ext uri="{C676402C-5697-4E1C-873F-D02D1690AC5C}">
        <p15:threadingInfo xmlns:p15="http://schemas.microsoft.com/office/powerpoint/2012/main" timeZoneBias="300"/>
      </p:ext>
    </p:extLst>
  </p:cm>
  <p:cm authorId="1" dt="2020-01-30T13:32:57.699" idx="16">
    <p:pos x="10" y="106"/>
    <p:text>In 2D. The same thing.</p:text>
    <p:extLst>
      <p:ext uri="{C676402C-5697-4E1C-873F-D02D1690AC5C}">
        <p15:threadingInfo xmlns:p15="http://schemas.microsoft.com/office/powerpoint/2012/main" timeZoneBias="300">
          <p15:parentCm authorId="1" idx="14"/>
        </p15:threadingInfo>
      </p:ext>
    </p:extLst>
  </p:cm>
  <p:cm authorId="1" dt="2020-01-30T13:33:10.234" idx="17">
    <p:pos x="10" y="202"/>
    <p:text>If I can find a visual, that'd be awesome</p:text>
    <p:extLst>
      <p:ext uri="{C676402C-5697-4E1C-873F-D02D1690AC5C}">
        <p15:threadingInfo xmlns:p15="http://schemas.microsoft.com/office/powerpoint/2012/main" timeZoneBias="300">
          <p15:parentCm authorId="1" idx="14"/>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1-30T13:34:05.829" idx="18">
    <p:pos x="10" y="10"/>
    <p:text>High intensity=high correlation, low intensity= low correlation</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1-30T13:34:59.261" idx="19">
    <p:pos x="10" y="10"/>
    <p:text>Say why we do this: This works similar to cross-correlation, but this allows us to convert from fourier transform and vice versa much easily!!!!</p:text>
    <p:extLst>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0-01-30T13:35:55.563" idx="20">
    <p:pos x="10" y="10"/>
    <p:text>Know the terms and what it means</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E75988-E810-4ED2-807B-BBB9B433CF26}" type="datetimeFigureOut">
              <a:rPr lang="en-US" smtClean="0"/>
              <a:t>2/12/2020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44ADC8-2C19-4BE8-86D5-BC195D32109F}" type="slidenum">
              <a:rPr lang="en-US" smtClean="0"/>
              <a:t>‹#›</a:t>
            </a:fld>
            <a:endParaRPr lang="en-US"/>
          </a:p>
        </p:txBody>
      </p:sp>
    </p:spTree>
    <p:extLst>
      <p:ext uri="{BB962C8B-B14F-4D97-AF65-F5344CB8AC3E}">
        <p14:creationId xmlns:p14="http://schemas.microsoft.com/office/powerpoint/2010/main" val="2204373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https://www.mathworks.com/matlabcentral/answers/264746-difference-between-convolution-and-correlation</a:t>
            </a:r>
          </a:p>
        </p:txBody>
      </p:sp>
      <p:sp>
        <p:nvSpPr>
          <p:cNvPr id="4" name="Slide Number Placeholder 3"/>
          <p:cNvSpPr>
            <a:spLocks noGrp="1"/>
          </p:cNvSpPr>
          <p:nvPr>
            <p:ph type="sldNum" sz="quarter" idx="10"/>
          </p:nvPr>
        </p:nvSpPr>
        <p:spPr/>
        <p:txBody>
          <a:bodyPr/>
          <a:lstStyle/>
          <a:p>
            <a:fld id="{DE44ADC8-2C19-4BE8-86D5-BC195D32109F}" type="slidenum">
              <a:rPr lang="en-US" smtClean="0"/>
              <a:t>15</a:t>
            </a:fld>
            <a:endParaRPr lang="en-US"/>
          </a:p>
        </p:txBody>
      </p:sp>
    </p:spTree>
    <p:extLst>
      <p:ext uri="{BB962C8B-B14F-4D97-AF65-F5344CB8AC3E}">
        <p14:creationId xmlns:p14="http://schemas.microsoft.com/office/powerpoint/2010/main" val="3182392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irst_Pag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3" y="5316469"/>
            <a:ext cx="5054388" cy="1541531"/>
          </a:xfrm>
          <a:prstGeom prst="rect">
            <a:avLst/>
          </a:prstGeom>
        </p:spPr>
      </p:pic>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ubtitle 2"/>
          <p:cNvSpPr>
            <a:spLocks noGrp="1"/>
          </p:cNvSpPr>
          <p:nvPr>
            <p:ph type="subTitle" idx="1"/>
          </p:nvPr>
        </p:nvSpPr>
        <p:spPr>
          <a:xfrm>
            <a:off x="452740" y="4190621"/>
            <a:ext cx="5486243" cy="666549"/>
          </a:xfrm>
          <a:prstGeom prst="rect">
            <a:avLst/>
          </a:prstGeo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564441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uble Line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845CD23B-59A6-4249-B3A2-9419436DCB41}"/>
              </a:ext>
            </a:extLst>
          </p:cNvPr>
          <p:cNvSpPr>
            <a:spLocks noGrp="1"/>
          </p:cNvSpPr>
          <p:nvPr>
            <p:ph type="body" sz="quarter" idx="10"/>
          </p:nvPr>
        </p:nvSpPr>
        <p:spPr>
          <a:xfrm>
            <a:off x="241300" y="6646"/>
            <a:ext cx="11727180" cy="684233"/>
          </a:xfrm>
          <a:prstGeom prst="rect">
            <a:avLst/>
          </a:prstGeom>
        </p:spPr>
        <p:txBody>
          <a:bodyPr anchor="ctr"/>
          <a:lstStyle>
            <a:lvl1pPr marL="0" indent="0">
              <a:buNone/>
              <a:defRPr sz="2800" b="1">
                <a:solidFill>
                  <a:schemeClr val="bg1"/>
                </a:solidFill>
                <a:latin typeface="+mn-lt"/>
              </a:defRPr>
            </a:lvl1pPr>
          </a:lstStyle>
          <a:p>
            <a:pPr lvl="0"/>
            <a:r>
              <a:rPr lang="en-US" noProof="0" dirty="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329424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White_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3C3C-35A5-4F8A-8559-D4224E8C3B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40341F-0B28-47F4-81D5-B9FBADB1B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94F9C8-6154-4953-B1BB-CF27C323072A}"/>
              </a:ext>
            </a:extLst>
          </p:cNvPr>
          <p:cNvSpPr>
            <a:spLocks noGrp="1"/>
          </p:cNvSpPr>
          <p:nvPr>
            <p:ph type="dt" sz="half" idx="10"/>
          </p:nvPr>
        </p:nvSpPr>
        <p:spPr/>
        <p:txBody>
          <a:bodyPr/>
          <a:lstStyle/>
          <a:p>
            <a:fld id="{EA5CD5D7-1376-454F-9D0D-56EF872F8D99}" type="datetimeFigureOut">
              <a:rPr lang="en-US" smtClean="0"/>
              <a:t>2/12/2020</a:t>
            </a:fld>
            <a:endParaRPr lang="en-US"/>
          </a:p>
        </p:txBody>
      </p:sp>
      <p:sp>
        <p:nvSpPr>
          <p:cNvPr id="5" name="Footer Placeholder 4">
            <a:extLst>
              <a:ext uri="{FF2B5EF4-FFF2-40B4-BE49-F238E27FC236}">
                <a16:creationId xmlns:a16="http://schemas.microsoft.com/office/drawing/2014/main" id="{56C44AE3-2CE9-48EB-A9C3-3742FD396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B68D-1375-428E-BB86-13585571FE09}"/>
              </a:ext>
            </a:extLst>
          </p:cNvPr>
          <p:cNvSpPr>
            <a:spLocks noGrp="1"/>
          </p:cNvSpPr>
          <p:nvPr>
            <p:ph type="sldNum" sz="quarter" idx="12"/>
          </p:nvPr>
        </p:nvSpPr>
        <p:spPr/>
        <p:txBody>
          <a:bodyPr/>
          <a:lstStyle/>
          <a:p>
            <a:fld id="{F3163237-AE92-4645-95D2-1F8A1B10E7AA}" type="slidenum">
              <a:rPr lang="en-US" smtClean="0"/>
              <a:t>‹#›</a:t>
            </a:fld>
            <a:endParaRPr lang="en-US"/>
          </a:p>
        </p:txBody>
      </p:sp>
      <p:sp>
        <p:nvSpPr>
          <p:cNvPr id="7" name="Rectangle 6">
            <a:extLst>
              <a:ext uri="{FF2B5EF4-FFF2-40B4-BE49-F238E27FC236}">
                <a16:creationId xmlns:a16="http://schemas.microsoft.com/office/drawing/2014/main" id="{9A7AF136-2503-4070-8FCE-EC8E7FCDC68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980788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CFB3E6"/>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7AF136-2503-4070-8FCE-EC8E7FCDC687}"/>
              </a:ext>
            </a:extLst>
          </p:cNvPr>
          <p:cNvSpPr/>
          <p:nvPr userDrawn="1"/>
        </p:nvSpPr>
        <p:spPr>
          <a:xfrm>
            <a:off x="0" y="0"/>
            <a:ext cx="12192000" cy="6858000"/>
          </a:xfrm>
          <a:prstGeom prst="rect">
            <a:avLst/>
          </a:prstGeom>
          <a:solidFill>
            <a:srgbClr val="CFB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lide Number Placeholder 13"/>
          <p:cNvSpPr txBox="1">
            <a:spLocks/>
          </p:cNvSpPr>
          <p:nvPr userDrawn="1"/>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8829839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5"/>
          <p:cNvSpPr txBox="1">
            <a:spLocks/>
          </p:cNvSpPr>
          <p:nvPr/>
        </p:nvSpPr>
        <p:spPr>
          <a:xfrm>
            <a:off x="9042400" y="6559555"/>
            <a:ext cx="2844800" cy="365125"/>
          </a:xfrm>
          <a:prstGeom prst="rect">
            <a:avLst/>
          </a:prstGeom>
        </p:spPr>
        <p:txBody>
          <a:bodyPr/>
          <a:lstStyle>
            <a:defPPr>
              <a:defRPr lang="en-US"/>
            </a:defPPr>
            <a:lvl1pPr marL="0" algn="l" defTabSz="914400" rtl="0" eaLnBrk="1" latinLnBrk="0" hangingPunct="1">
              <a:defRPr sz="1400" b="1"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5624191-B9E9-41CA-A942-B9B5D1030034}" type="slidenum">
              <a:rPr lang="en-US" sz="1400" smtClean="0"/>
              <a:pPr algn="r"/>
              <a:t>‹#›</a:t>
            </a:fld>
            <a:endParaRPr lang="en-US" sz="1400" dirty="0"/>
          </a:p>
        </p:txBody>
      </p:sp>
      <p:sp>
        <p:nvSpPr>
          <p:cNvPr id="34" name="Rectangle 3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5" name="Rectangle 3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6" name="Rectangle 35">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7" name="Rectangle 36">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8" name="Rectangle 37">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4110399313"/>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64" r:id="rId3"/>
    <p:sldLayoutId id="2147483666" r:id="rId4"/>
  </p:sldLayoutIdLst>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15" name="Rectangle 1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1" name="Rectangle 20">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2" name="Rectangle 21">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3" name="Rectangle 22">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5" name="Text Placeholder 5">
            <a:extLst>
              <a:ext uri="{FF2B5EF4-FFF2-40B4-BE49-F238E27FC236}">
                <a16:creationId xmlns:a16="http://schemas.microsoft.com/office/drawing/2014/main" id="{CDAA538E-3C43-4881-9A33-4C4D33F2F525}"/>
              </a:ext>
            </a:extLst>
          </p:cNvPr>
          <p:cNvSpPr txBox="1">
            <a:spLocks/>
          </p:cNvSpPr>
          <p:nvPr/>
        </p:nvSpPr>
        <p:spPr>
          <a:xfrm>
            <a:off x="241300" y="6646"/>
            <a:ext cx="11696700" cy="783931"/>
          </a:xfrm>
          <a:prstGeom prst="rect">
            <a:avLst/>
          </a:prstGeom>
        </p:spPr>
        <p:txBody>
          <a:bodyPr anchor="ctr"/>
          <a:lstStyle>
            <a:lvl1pPr marL="0" indent="0" algn="l" defTabSz="914400" rtl="0" eaLnBrk="1" latinLnBrk="0" hangingPunct="1">
              <a:lnSpc>
                <a:spcPct val="100000"/>
              </a:lnSpc>
              <a:spcBef>
                <a:spcPts val="800"/>
              </a:spcBef>
              <a:spcAft>
                <a:spcPts val="800"/>
              </a:spcAft>
              <a:buClr>
                <a:schemeClr val="tx1"/>
              </a:buClr>
              <a:buSzPct val="85000"/>
              <a:buFont typeface="Wingdings" charset="2"/>
              <a:buNone/>
              <a:defRPr sz="2800" b="1" kern="1200">
                <a:solidFill>
                  <a:schemeClr val="bg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800"/>
              </a:spcBef>
              <a:spcAft>
                <a:spcPts val="800"/>
              </a:spcAft>
              <a:buClr>
                <a:sysClr val="windowText" lastClr="000000"/>
              </a:buClr>
              <a:buSzPct val="85000"/>
              <a:buFont typeface="Wingdings" charset="2"/>
              <a:buNone/>
              <a:tabLst/>
              <a:defRPr/>
            </a:pPr>
            <a:r>
              <a:rPr kumimoji="0" lang="en-US" sz="2800" b="1" i="0" u="none" strike="noStrike" kern="1200" cap="none" spc="0" normalizeH="0" baseline="0" noProof="0">
                <a:ln>
                  <a:noFill/>
                </a:ln>
                <a:solidFill>
                  <a:sysClr val="window" lastClr="FFFFFF"/>
                </a:solidFill>
                <a:effectLst/>
                <a:uLnTx/>
                <a:uFillTx/>
                <a:latin typeface="Calibri"/>
                <a:ea typeface="+mn-ea"/>
                <a:cs typeface="+mn-cs"/>
              </a:rPr>
              <a:t>Edit Master text styles</a:t>
            </a:r>
            <a:endParaRPr kumimoji="0" lang="en-US" sz="2800" b="1"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26"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37280109"/>
      </p:ext>
    </p:extLst>
  </p:cSld>
  <p:clrMap bg1="lt1" tx1="dk1" bg2="lt2" tx2="dk2" accent1="accent1" accent2="accent2" accent3="accent3" accent4="accent4" accent5="accent5" accent6="accent6" hlink="hlink" folHlink="folHlink"/>
  <p:transition spd="slow">
    <p:push dir="u"/>
  </p:transition>
  <p:hf hdr="0" dt="0"/>
  <p:txStyles>
    <p:titleStyle>
      <a:lvl1pPr algn="l" defTabSz="914400" rtl="0" eaLnBrk="1" latinLnBrk="0" hangingPunct="1">
        <a:lnSpc>
          <a:spcPct val="85000"/>
        </a:lnSpc>
        <a:spcBef>
          <a:spcPct val="0"/>
        </a:spcBef>
        <a:buNone/>
        <a:defRPr sz="3600" b="0"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comments" Target="../comments/comment6.xml"/><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comments" Target="../comments/comment7.xml"/><Relationship Id="rId5" Type="http://schemas.openxmlformats.org/officeDocument/2006/relationships/hyperlink" Target="https://docs.opencv.org/2.4/doc/tutorials/imgproc/histograms/template_matching/template_matching.html" TargetMode="Externa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comments" Target="../comments/comment8.xml"/><Relationship Id="rId4" Type="http://schemas.openxmlformats.org/officeDocument/2006/relationships/image" Target="../media/image140.png"/></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comments" Target="../comments/comment10.xml"/><Relationship Id="rId3" Type="http://schemas.openxmlformats.org/officeDocument/2006/relationships/image" Target="../media/image240.png"/><Relationship Id="rId7" Type="http://schemas.openxmlformats.org/officeDocument/2006/relationships/image" Target="../media/image23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10.png"/><Relationship Id="rId4" Type="http://schemas.openxmlformats.org/officeDocument/2006/relationships/image" Target="../media/image20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comments" Target="../comments/commen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comments" Target="../comments/comment12.xml"/><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3.emf"/><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comments" Target="../comments/comment13.xml"/><Relationship Id="rId3" Type="http://schemas.openxmlformats.org/officeDocument/2006/relationships/image" Target="../media/image190.png"/><Relationship Id="rId7" Type="http://schemas.openxmlformats.org/officeDocument/2006/relationships/image" Target="../media/image25.emf"/><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20.png"/><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comments" Target="../comments/comment14.xml"/></Relationships>
</file>

<file path=ppt/slides/_rels/slide21.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190.png"/><Relationship Id="rId7" Type="http://schemas.openxmlformats.org/officeDocument/2006/relationships/image" Target="../media/image27.emf"/><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20.png"/><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29.emf"/><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20.png"/><Relationship Id="rId4" Type="http://schemas.openxmlformats.org/officeDocument/2006/relationships/image" Target="../media/image22.emf"/></Relationships>
</file>

<file path=ppt/slides/_rels/slide24.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10" Type="http://schemas.openxmlformats.org/officeDocument/2006/relationships/comments" Target="../comments/comment15.xml"/><Relationship Id="rId4" Type="http://schemas.openxmlformats.org/officeDocument/2006/relationships/image" Target="../media/image320.png"/><Relationship Id="rId9" Type="http://schemas.openxmlformats.org/officeDocument/2006/relationships/image" Target="../media/image370.png"/></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30.emf"/><Relationship Id="rId7" Type="http://schemas.openxmlformats.org/officeDocument/2006/relationships/image" Target="../media/image420.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4" Type="http://schemas.openxmlformats.org/officeDocument/2006/relationships/image" Target="../media/image39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comments" Target="../comments/commen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comments" Target="../comments/comment1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8.png"/><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8" Type="http://schemas.openxmlformats.org/officeDocument/2006/relationships/comments" Target="../comments/comment18.xml"/><Relationship Id="rId3" Type="http://schemas.openxmlformats.org/officeDocument/2006/relationships/image" Target="../media/image480.png"/><Relationship Id="rId7"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comments" Target="../comments/comment19.xml"/><Relationship Id="rId5" Type="http://schemas.openxmlformats.org/officeDocument/2006/relationships/image" Target="../media/image37.jpe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web.eecs.umich.edu/~honglak/icml09-ConvolutionalDeepBeliefNetworks.pdf" TargetMode="External"/><Relationship Id="rId1" Type="http://schemas.openxmlformats.org/officeDocument/2006/relationships/slideLayout" Target="../slideLayouts/slideLayout2.xml"/><Relationship Id="rId4" Type="http://schemas.openxmlformats.org/officeDocument/2006/relationships/comments" Target="../comments/comment20.xml"/></Relationships>
</file>

<file path=ppt/slides/_rels/slide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imagej.nih.gov/ij/docs/images/fft.jpg" TargetMode="External"/><Relationship Id="rId1" Type="http://schemas.openxmlformats.org/officeDocument/2006/relationships/slideLayout" Target="../slideLayouts/slideLayout2.xml"/><Relationship Id="rId5" Type="http://schemas.openxmlformats.org/officeDocument/2006/relationships/comments" Target="../comments/comment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740" y="1521700"/>
            <a:ext cx="10286380" cy="1414540"/>
          </a:xfrm>
        </p:spPr>
        <p:txBody>
          <a:bodyPr/>
          <a:lstStyle/>
          <a:p>
            <a:r>
              <a:rPr lang="en-US" dirty="0"/>
              <a:t>Linear Filtering</a:t>
            </a:r>
          </a:p>
        </p:txBody>
      </p:sp>
      <p:sp>
        <p:nvSpPr>
          <p:cNvPr id="5" name="Subtitle 4"/>
          <p:cNvSpPr>
            <a:spLocks noGrp="1"/>
          </p:cNvSpPr>
          <p:nvPr>
            <p:ph type="subTitle" idx="1"/>
          </p:nvPr>
        </p:nvSpPr>
        <p:spPr>
          <a:xfrm>
            <a:off x="452740" y="3757941"/>
            <a:ext cx="5486243" cy="1601459"/>
          </a:xfrm>
        </p:spPr>
        <p:txBody>
          <a:bodyPr>
            <a:normAutofit/>
          </a:bodyPr>
          <a:lstStyle/>
          <a:p>
            <a:r>
              <a:rPr lang="en-US" b="1" dirty="0" smtClean="0"/>
              <a:t>Juan Park, </a:t>
            </a:r>
            <a:r>
              <a:rPr lang="en-US" dirty="0" smtClean="0"/>
              <a:t>Graduate Research Assistant</a:t>
            </a:r>
            <a:endParaRPr lang="en-US" dirty="0"/>
          </a:p>
          <a:p>
            <a:r>
              <a:rPr lang="en-US" b="1" dirty="0" smtClean="0"/>
              <a:t>Chul </a:t>
            </a:r>
            <a:r>
              <a:rPr lang="en-US" b="1" dirty="0"/>
              <a:t>Min </a:t>
            </a:r>
            <a:r>
              <a:rPr lang="en-US" b="1" dirty="0" smtClean="0"/>
              <a:t>Yeum, </a:t>
            </a:r>
            <a:r>
              <a:rPr lang="en-US" dirty="0" smtClean="0"/>
              <a:t>Assistant </a:t>
            </a:r>
            <a:r>
              <a:rPr lang="en-US" dirty="0"/>
              <a:t>Professor</a:t>
            </a:r>
          </a:p>
          <a:p>
            <a:r>
              <a:rPr lang="en-US" dirty="0"/>
              <a:t>Civil and Environmental Engineering</a:t>
            </a:r>
          </a:p>
          <a:p>
            <a:r>
              <a:rPr lang="en-US" dirty="0"/>
              <a:t>University of Waterloo, Canada</a:t>
            </a:r>
          </a:p>
          <a:p>
            <a:endParaRPr lang="en-US" dirty="0"/>
          </a:p>
        </p:txBody>
      </p:sp>
      <p:sp>
        <p:nvSpPr>
          <p:cNvPr id="7" name="Subtitle 4"/>
          <p:cNvSpPr txBox="1">
            <a:spLocks/>
          </p:cNvSpPr>
          <p:nvPr/>
        </p:nvSpPr>
        <p:spPr>
          <a:xfrm>
            <a:off x="6096000" y="3757941"/>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a:t>CIVE 497 – CIVE 700: Smart Structure Technology</a:t>
            </a:r>
          </a:p>
        </p:txBody>
      </p:sp>
      <p:sp>
        <p:nvSpPr>
          <p:cNvPr id="8" name="Subtitle 4"/>
          <p:cNvSpPr txBox="1">
            <a:spLocks/>
          </p:cNvSpPr>
          <p:nvPr/>
        </p:nvSpPr>
        <p:spPr>
          <a:xfrm>
            <a:off x="6096000" y="5598238"/>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a:t>Last updated: 2020-01-24</a:t>
            </a:r>
          </a:p>
        </p:txBody>
      </p:sp>
    </p:spTree>
    <p:extLst>
      <p:ext uri="{BB962C8B-B14F-4D97-AF65-F5344CB8AC3E}">
        <p14:creationId xmlns:p14="http://schemas.microsoft.com/office/powerpoint/2010/main" val="2833930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2D Cross-Correlation Example</a:t>
            </a:r>
          </a:p>
        </p:txBody>
      </p:sp>
      <p:sp>
        <p:nvSpPr>
          <p:cNvPr id="3" name="Rectangle 2"/>
          <p:cNvSpPr/>
          <p:nvPr/>
        </p:nvSpPr>
        <p:spPr>
          <a:xfrm>
            <a:off x="546733" y="1123434"/>
            <a:ext cx="11098533" cy="1420325"/>
          </a:xfrm>
          <a:prstGeom prst="rect">
            <a:avLst/>
          </a:prstGeom>
        </p:spPr>
        <p:txBody>
          <a:bodyPr wrap="square">
            <a:spAutoFit/>
          </a:bodyPr>
          <a:lstStyle/>
          <a:p>
            <a:pPr algn="just">
              <a:lnSpc>
                <a:spcPct val="150000"/>
              </a:lnSpc>
            </a:pPr>
            <a:r>
              <a:rPr lang="en-US" sz="2000" dirty="0">
                <a:latin typeface="Arial" pitchFamily="34" charset="0"/>
                <a:cs typeface="Arial" pitchFamily="34" charset="0"/>
              </a:rPr>
              <a:t>Cross-correlation is </a:t>
            </a:r>
            <a:r>
              <a:rPr lang="en-US" sz="2000" u="sng" dirty="0">
                <a:latin typeface="Arial" pitchFamily="34" charset="0"/>
                <a:cs typeface="Arial" pitchFamily="34" charset="0"/>
              </a:rPr>
              <a:t>a measure of similarity </a:t>
            </a:r>
            <a:r>
              <a:rPr lang="en-US" sz="2000" dirty="0">
                <a:latin typeface="Arial" pitchFamily="34" charset="0"/>
                <a:cs typeface="Arial" pitchFamily="34" charset="0"/>
              </a:rPr>
              <a:t>between two images. Cross correlation with a kernel can be viewed as comparing a litter “picture” or “region” of what you want to find across all sub-regions in the image. </a:t>
            </a:r>
          </a:p>
        </p:txBody>
      </p:sp>
      <p:graphicFrame>
        <p:nvGraphicFramePr>
          <p:cNvPr id="4" name="Table 3"/>
          <p:cNvGraphicFramePr>
            <a:graphicFrameLocks noGrp="1"/>
          </p:cNvGraphicFramePr>
          <p:nvPr>
            <p:extLst>
              <p:ext uri="{D42A27DB-BD31-4B8C-83A1-F6EECF244321}">
                <p14:modId xmlns:p14="http://schemas.microsoft.com/office/powerpoint/2010/main" val="2381448416"/>
              </p:ext>
            </p:extLst>
          </p:nvPr>
        </p:nvGraphicFramePr>
        <p:xfrm>
          <a:off x="1022350" y="3657600"/>
          <a:ext cx="3311525" cy="2595880"/>
        </p:xfrm>
        <a:graphic>
          <a:graphicData uri="http://schemas.openxmlformats.org/drawingml/2006/table">
            <a:tbl>
              <a:tblPr firstRow="1" bandRow="1">
                <a:tableStyleId>{5940675A-B579-460E-94D1-54222C63F5DA}</a:tableStyleId>
              </a:tblPr>
              <a:tblGrid>
                <a:gridCol w="473075">
                  <a:extLst>
                    <a:ext uri="{9D8B030D-6E8A-4147-A177-3AD203B41FA5}">
                      <a16:colId xmlns:a16="http://schemas.microsoft.com/office/drawing/2014/main" val="3771667647"/>
                    </a:ext>
                  </a:extLst>
                </a:gridCol>
                <a:gridCol w="473075">
                  <a:extLst>
                    <a:ext uri="{9D8B030D-6E8A-4147-A177-3AD203B41FA5}">
                      <a16:colId xmlns:a16="http://schemas.microsoft.com/office/drawing/2014/main" val="824280136"/>
                    </a:ext>
                  </a:extLst>
                </a:gridCol>
                <a:gridCol w="473075">
                  <a:extLst>
                    <a:ext uri="{9D8B030D-6E8A-4147-A177-3AD203B41FA5}">
                      <a16:colId xmlns:a16="http://schemas.microsoft.com/office/drawing/2014/main" val="3973727857"/>
                    </a:ext>
                  </a:extLst>
                </a:gridCol>
                <a:gridCol w="473075">
                  <a:extLst>
                    <a:ext uri="{9D8B030D-6E8A-4147-A177-3AD203B41FA5}">
                      <a16:colId xmlns:a16="http://schemas.microsoft.com/office/drawing/2014/main" val="2896104067"/>
                    </a:ext>
                  </a:extLst>
                </a:gridCol>
                <a:gridCol w="473075">
                  <a:extLst>
                    <a:ext uri="{9D8B030D-6E8A-4147-A177-3AD203B41FA5}">
                      <a16:colId xmlns:a16="http://schemas.microsoft.com/office/drawing/2014/main" val="951322924"/>
                    </a:ext>
                  </a:extLst>
                </a:gridCol>
                <a:gridCol w="473075">
                  <a:extLst>
                    <a:ext uri="{9D8B030D-6E8A-4147-A177-3AD203B41FA5}">
                      <a16:colId xmlns:a16="http://schemas.microsoft.com/office/drawing/2014/main" val="3881549209"/>
                    </a:ext>
                  </a:extLst>
                </a:gridCol>
                <a:gridCol w="473075">
                  <a:extLst>
                    <a:ext uri="{9D8B030D-6E8A-4147-A177-3AD203B41FA5}">
                      <a16:colId xmlns:a16="http://schemas.microsoft.com/office/drawing/2014/main" val="3156262598"/>
                    </a:ext>
                  </a:extLst>
                </a:gridCol>
              </a:tblGrid>
              <a:tr h="370840">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1</a:t>
                      </a:r>
                    </a:p>
                  </a:txBody>
                  <a:tcPr/>
                </a:tc>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0</a:t>
                      </a:r>
                    </a:p>
                  </a:txBody>
                  <a:tcPr/>
                </a:tc>
                <a:extLst>
                  <a:ext uri="{0D108BD9-81ED-4DB2-BD59-A6C34878D82A}">
                    <a16:rowId xmlns:a16="http://schemas.microsoft.com/office/drawing/2014/main" val="3825559316"/>
                  </a:ext>
                </a:extLst>
              </a:tr>
              <a:tr h="370840">
                <a:tc>
                  <a:txBody>
                    <a:bodyPr/>
                    <a:lstStyle/>
                    <a:p>
                      <a:pPr algn="ctr"/>
                      <a:r>
                        <a:rPr lang="en-US" b="1" dirty="0"/>
                        <a:t>0</a:t>
                      </a:r>
                    </a:p>
                  </a:txBody>
                  <a:tcPr/>
                </a:tc>
                <a:tc>
                  <a:txBody>
                    <a:bodyPr/>
                    <a:lstStyle/>
                    <a:p>
                      <a:pPr algn="ctr"/>
                      <a:r>
                        <a:rPr lang="en-US" b="1" dirty="0"/>
                        <a:t>1</a:t>
                      </a:r>
                    </a:p>
                  </a:txBody>
                  <a:tcPr/>
                </a:tc>
                <a:tc>
                  <a:txBody>
                    <a:bodyPr/>
                    <a:lstStyle/>
                    <a:p>
                      <a:pPr algn="ctr"/>
                      <a:r>
                        <a:rPr lang="en-US" b="1" dirty="0"/>
                        <a:t>1</a:t>
                      </a:r>
                    </a:p>
                  </a:txBody>
                  <a:tcPr/>
                </a:tc>
                <a:tc>
                  <a:txBody>
                    <a:bodyPr/>
                    <a:lstStyle/>
                    <a:p>
                      <a:pPr algn="ctr"/>
                      <a:r>
                        <a:rPr lang="en-US" b="1" dirty="0"/>
                        <a:t>1</a:t>
                      </a:r>
                    </a:p>
                  </a:txBody>
                  <a:tcPr/>
                </a:tc>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0</a:t>
                      </a:r>
                    </a:p>
                  </a:txBody>
                  <a:tcPr/>
                </a:tc>
                <a:extLst>
                  <a:ext uri="{0D108BD9-81ED-4DB2-BD59-A6C34878D82A}">
                    <a16:rowId xmlns:a16="http://schemas.microsoft.com/office/drawing/2014/main" val="4033986438"/>
                  </a:ext>
                </a:extLst>
              </a:tr>
              <a:tr h="370840">
                <a:tc>
                  <a:txBody>
                    <a:bodyPr/>
                    <a:lstStyle/>
                    <a:p>
                      <a:pPr algn="ctr"/>
                      <a:r>
                        <a:rPr lang="en-US" b="1" dirty="0"/>
                        <a:t>0</a:t>
                      </a:r>
                    </a:p>
                  </a:txBody>
                  <a:tcPr/>
                </a:tc>
                <a:tc>
                  <a:txBody>
                    <a:bodyPr/>
                    <a:lstStyle/>
                    <a:p>
                      <a:pPr algn="ctr"/>
                      <a:r>
                        <a:rPr lang="en-US" b="1" dirty="0"/>
                        <a:t>1</a:t>
                      </a:r>
                    </a:p>
                  </a:txBody>
                  <a:tcPr/>
                </a:tc>
                <a:tc>
                  <a:txBody>
                    <a:bodyPr/>
                    <a:lstStyle/>
                    <a:p>
                      <a:pPr algn="ctr"/>
                      <a:r>
                        <a:rPr lang="en-US" b="1" dirty="0"/>
                        <a:t>1</a:t>
                      </a:r>
                    </a:p>
                  </a:txBody>
                  <a:tcPr/>
                </a:tc>
                <a:tc>
                  <a:txBody>
                    <a:bodyPr/>
                    <a:lstStyle/>
                    <a:p>
                      <a:pPr algn="ctr"/>
                      <a:r>
                        <a:rPr lang="en-US" b="1" dirty="0"/>
                        <a:t>1</a:t>
                      </a:r>
                    </a:p>
                  </a:txBody>
                  <a:tcPr/>
                </a:tc>
                <a:tc>
                  <a:txBody>
                    <a:bodyPr/>
                    <a:lstStyle/>
                    <a:p>
                      <a:pPr algn="ctr"/>
                      <a:r>
                        <a:rPr lang="en-US" b="1" dirty="0"/>
                        <a:t>0</a:t>
                      </a:r>
                    </a:p>
                  </a:txBody>
                  <a:tcPr/>
                </a:tc>
                <a:tc>
                  <a:txBody>
                    <a:bodyPr/>
                    <a:lstStyle/>
                    <a:p>
                      <a:pPr algn="ctr"/>
                      <a:r>
                        <a:rPr lang="en-US" b="1" dirty="0"/>
                        <a:t>1</a:t>
                      </a:r>
                    </a:p>
                  </a:txBody>
                  <a:tcPr/>
                </a:tc>
                <a:tc>
                  <a:txBody>
                    <a:bodyPr/>
                    <a:lstStyle/>
                    <a:p>
                      <a:pPr algn="ctr"/>
                      <a:r>
                        <a:rPr lang="en-US" b="1" dirty="0"/>
                        <a:t>1</a:t>
                      </a:r>
                    </a:p>
                  </a:txBody>
                  <a:tcPr/>
                </a:tc>
                <a:extLst>
                  <a:ext uri="{0D108BD9-81ED-4DB2-BD59-A6C34878D82A}">
                    <a16:rowId xmlns:a16="http://schemas.microsoft.com/office/drawing/2014/main" val="3815884517"/>
                  </a:ext>
                </a:extLst>
              </a:tr>
              <a:tr h="370840">
                <a:tc>
                  <a:txBody>
                    <a:bodyPr/>
                    <a:lstStyle/>
                    <a:p>
                      <a:pPr algn="ctr"/>
                      <a:r>
                        <a:rPr lang="en-US" b="1" dirty="0"/>
                        <a:t>0</a:t>
                      </a:r>
                    </a:p>
                  </a:txBody>
                  <a:tcPr/>
                </a:tc>
                <a:tc>
                  <a:txBody>
                    <a:bodyPr/>
                    <a:lstStyle/>
                    <a:p>
                      <a:pPr algn="ctr"/>
                      <a:r>
                        <a:rPr lang="en-US" b="1" dirty="0"/>
                        <a:t>1</a:t>
                      </a:r>
                    </a:p>
                  </a:txBody>
                  <a:tcPr/>
                </a:tc>
                <a:tc>
                  <a:txBody>
                    <a:bodyPr/>
                    <a:lstStyle/>
                    <a:p>
                      <a:pPr algn="ctr"/>
                      <a:r>
                        <a:rPr lang="en-US" b="1" dirty="0"/>
                        <a:t>1</a:t>
                      </a:r>
                    </a:p>
                  </a:txBody>
                  <a:tcPr/>
                </a:tc>
                <a:tc>
                  <a:txBody>
                    <a:bodyPr/>
                    <a:lstStyle/>
                    <a:p>
                      <a:pPr algn="ctr"/>
                      <a:r>
                        <a:rPr lang="en-US" b="1" dirty="0"/>
                        <a:t>1</a:t>
                      </a:r>
                    </a:p>
                  </a:txBody>
                  <a:tcPr/>
                </a:tc>
                <a:tc>
                  <a:txBody>
                    <a:bodyPr/>
                    <a:lstStyle/>
                    <a:p>
                      <a:pPr algn="ctr"/>
                      <a:r>
                        <a:rPr lang="en-US" b="1" dirty="0"/>
                        <a:t>1</a:t>
                      </a:r>
                    </a:p>
                  </a:txBody>
                  <a:tcPr/>
                </a:tc>
                <a:tc>
                  <a:txBody>
                    <a:bodyPr/>
                    <a:lstStyle/>
                    <a:p>
                      <a:pPr algn="ctr"/>
                      <a:r>
                        <a:rPr lang="en-US" b="1" dirty="0"/>
                        <a:t>0</a:t>
                      </a:r>
                    </a:p>
                  </a:txBody>
                  <a:tcPr/>
                </a:tc>
                <a:tc>
                  <a:txBody>
                    <a:bodyPr/>
                    <a:lstStyle/>
                    <a:p>
                      <a:pPr algn="ctr"/>
                      <a:r>
                        <a:rPr lang="en-US" b="1" dirty="0"/>
                        <a:t>0</a:t>
                      </a:r>
                    </a:p>
                  </a:txBody>
                  <a:tcPr/>
                </a:tc>
                <a:extLst>
                  <a:ext uri="{0D108BD9-81ED-4DB2-BD59-A6C34878D82A}">
                    <a16:rowId xmlns:a16="http://schemas.microsoft.com/office/drawing/2014/main" val="4239061510"/>
                  </a:ext>
                </a:extLst>
              </a:tr>
              <a:tr h="370840">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1</a:t>
                      </a:r>
                    </a:p>
                  </a:txBody>
                  <a:tcPr/>
                </a:tc>
                <a:tc>
                  <a:txBody>
                    <a:bodyPr/>
                    <a:lstStyle/>
                    <a:p>
                      <a:pPr algn="ctr"/>
                      <a:r>
                        <a:rPr lang="en-US" b="1" dirty="0"/>
                        <a:t>0</a:t>
                      </a:r>
                    </a:p>
                  </a:txBody>
                  <a:tcPr/>
                </a:tc>
                <a:tc>
                  <a:txBody>
                    <a:bodyPr/>
                    <a:lstStyle/>
                    <a:p>
                      <a:pPr algn="ctr"/>
                      <a:r>
                        <a:rPr lang="en-US" b="1" dirty="0"/>
                        <a:t>0</a:t>
                      </a:r>
                    </a:p>
                  </a:txBody>
                  <a:tcPr/>
                </a:tc>
                <a:extLst>
                  <a:ext uri="{0D108BD9-81ED-4DB2-BD59-A6C34878D82A}">
                    <a16:rowId xmlns:a16="http://schemas.microsoft.com/office/drawing/2014/main" val="2286378961"/>
                  </a:ext>
                </a:extLst>
              </a:tr>
              <a:tr h="370840">
                <a:tc>
                  <a:txBody>
                    <a:bodyPr/>
                    <a:lstStyle/>
                    <a:p>
                      <a:pPr algn="ctr"/>
                      <a:r>
                        <a:rPr lang="en-US" b="1" dirty="0"/>
                        <a:t>0</a:t>
                      </a:r>
                    </a:p>
                  </a:txBody>
                  <a:tcPr/>
                </a:tc>
                <a:tc>
                  <a:txBody>
                    <a:bodyPr/>
                    <a:lstStyle/>
                    <a:p>
                      <a:pPr algn="ctr"/>
                      <a:r>
                        <a:rPr lang="en-US" b="1" dirty="0"/>
                        <a:t>1</a:t>
                      </a:r>
                    </a:p>
                  </a:txBody>
                  <a:tcPr/>
                </a:tc>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0</a:t>
                      </a:r>
                    </a:p>
                  </a:txBody>
                  <a:tcPr/>
                </a:tc>
                <a:extLst>
                  <a:ext uri="{0D108BD9-81ED-4DB2-BD59-A6C34878D82A}">
                    <a16:rowId xmlns:a16="http://schemas.microsoft.com/office/drawing/2014/main" val="460595408"/>
                  </a:ext>
                </a:extLst>
              </a:tr>
              <a:tr h="370840">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1</a:t>
                      </a:r>
                    </a:p>
                  </a:txBody>
                  <a:tcPr/>
                </a:tc>
                <a:tc>
                  <a:txBody>
                    <a:bodyPr/>
                    <a:lstStyle/>
                    <a:p>
                      <a:pPr algn="ctr"/>
                      <a:r>
                        <a:rPr lang="en-US" b="1" dirty="0"/>
                        <a:t>1</a:t>
                      </a:r>
                    </a:p>
                  </a:txBody>
                  <a:tcPr/>
                </a:tc>
                <a:tc>
                  <a:txBody>
                    <a:bodyPr/>
                    <a:lstStyle/>
                    <a:p>
                      <a:pPr algn="ctr"/>
                      <a:r>
                        <a:rPr lang="en-US" b="1" dirty="0"/>
                        <a:t>1</a:t>
                      </a:r>
                    </a:p>
                  </a:txBody>
                  <a:tcPr/>
                </a:tc>
                <a:extLst>
                  <a:ext uri="{0D108BD9-81ED-4DB2-BD59-A6C34878D82A}">
                    <a16:rowId xmlns:a16="http://schemas.microsoft.com/office/drawing/2014/main" val="246494847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45413289"/>
              </p:ext>
            </p:extLst>
          </p:nvPr>
        </p:nvGraphicFramePr>
        <p:xfrm>
          <a:off x="5511800" y="4399280"/>
          <a:ext cx="1419225" cy="1112520"/>
        </p:xfrm>
        <a:graphic>
          <a:graphicData uri="http://schemas.openxmlformats.org/drawingml/2006/table">
            <a:tbl>
              <a:tblPr firstRow="1" bandRow="1">
                <a:tableStyleId>{5940675A-B579-460E-94D1-54222C63F5DA}</a:tableStyleId>
              </a:tblPr>
              <a:tblGrid>
                <a:gridCol w="473075">
                  <a:extLst>
                    <a:ext uri="{9D8B030D-6E8A-4147-A177-3AD203B41FA5}">
                      <a16:colId xmlns:a16="http://schemas.microsoft.com/office/drawing/2014/main" val="824280136"/>
                    </a:ext>
                  </a:extLst>
                </a:gridCol>
                <a:gridCol w="473075">
                  <a:extLst>
                    <a:ext uri="{9D8B030D-6E8A-4147-A177-3AD203B41FA5}">
                      <a16:colId xmlns:a16="http://schemas.microsoft.com/office/drawing/2014/main" val="3973727857"/>
                    </a:ext>
                  </a:extLst>
                </a:gridCol>
                <a:gridCol w="473075">
                  <a:extLst>
                    <a:ext uri="{9D8B030D-6E8A-4147-A177-3AD203B41FA5}">
                      <a16:colId xmlns:a16="http://schemas.microsoft.com/office/drawing/2014/main" val="2896104067"/>
                    </a:ext>
                  </a:extLst>
                </a:gridCol>
              </a:tblGrid>
              <a:tr h="370840">
                <a:tc>
                  <a:txBody>
                    <a:bodyPr/>
                    <a:lstStyle/>
                    <a:p>
                      <a:pPr algn="ctr"/>
                      <a:r>
                        <a:rPr lang="en-US" b="1" dirty="0"/>
                        <a:t>1</a:t>
                      </a:r>
                    </a:p>
                  </a:txBody>
                  <a:tcPr/>
                </a:tc>
                <a:tc>
                  <a:txBody>
                    <a:bodyPr/>
                    <a:lstStyle/>
                    <a:p>
                      <a:pPr algn="ctr"/>
                      <a:r>
                        <a:rPr lang="en-US" b="1" dirty="0"/>
                        <a:t>1</a:t>
                      </a:r>
                    </a:p>
                  </a:txBody>
                  <a:tcPr/>
                </a:tc>
                <a:tc>
                  <a:txBody>
                    <a:bodyPr/>
                    <a:lstStyle/>
                    <a:p>
                      <a:pPr algn="ctr"/>
                      <a:r>
                        <a:rPr lang="en-US" b="1" dirty="0"/>
                        <a:t>1</a:t>
                      </a:r>
                    </a:p>
                  </a:txBody>
                  <a:tcPr/>
                </a:tc>
                <a:extLst>
                  <a:ext uri="{0D108BD9-81ED-4DB2-BD59-A6C34878D82A}">
                    <a16:rowId xmlns:a16="http://schemas.microsoft.com/office/drawing/2014/main" val="4033986438"/>
                  </a:ext>
                </a:extLst>
              </a:tr>
              <a:tr h="370840">
                <a:tc>
                  <a:txBody>
                    <a:bodyPr/>
                    <a:lstStyle/>
                    <a:p>
                      <a:pPr algn="ctr"/>
                      <a:r>
                        <a:rPr lang="en-US" b="1" dirty="0"/>
                        <a:t>1</a:t>
                      </a:r>
                    </a:p>
                  </a:txBody>
                  <a:tcPr/>
                </a:tc>
                <a:tc>
                  <a:txBody>
                    <a:bodyPr/>
                    <a:lstStyle/>
                    <a:p>
                      <a:pPr algn="ctr"/>
                      <a:r>
                        <a:rPr lang="en-US" b="1" dirty="0"/>
                        <a:t>1</a:t>
                      </a:r>
                    </a:p>
                  </a:txBody>
                  <a:tcPr/>
                </a:tc>
                <a:tc>
                  <a:txBody>
                    <a:bodyPr/>
                    <a:lstStyle/>
                    <a:p>
                      <a:pPr algn="ctr"/>
                      <a:r>
                        <a:rPr lang="en-US" b="1" dirty="0"/>
                        <a:t>1</a:t>
                      </a:r>
                    </a:p>
                  </a:txBody>
                  <a:tcPr/>
                </a:tc>
                <a:extLst>
                  <a:ext uri="{0D108BD9-81ED-4DB2-BD59-A6C34878D82A}">
                    <a16:rowId xmlns:a16="http://schemas.microsoft.com/office/drawing/2014/main" val="3815884517"/>
                  </a:ext>
                </a:extLst>
              </a:tr>
              <a:tr h="370840">
                <a:tc>
                  <a:txBody>
                    <a:bodyPr/>
                    <a:lstStyle/>
                    <a:p>
                      <a:pPr algn="ctr"/>
                      <a:r>
                        <a:rPr lang="en-US" b="1" dirty="0"/>
                        <a:t>1</a:t>
                      </a:r>
                    </a:p>
                  </a:txBody>
                  <a:tcPr/>
                </a:tc>
                <a:tc>
                  <a:txBody>
                    <a:bodyPr/>
                    <a:lstStyle/>
                    <a:p>
                      <a:pPr algn="ctr"/>
                      <a:r>
                        <a:rPr lang="en-US" b="1" dirty="0"/>
                        <a:t>1</a:t>
                      </a:r>
                    </a:p>
                  </a:txBody>
                  <a:tcPr/>
                </a:tc>
                <a:tc>
                  <a:txBody>
                    <a:bodyPr/>
                    <a:lstStyle/>
                    <a:p>
                      <a:pPr algn="ctr"/>
                      <a:r>
                        <a:rPr lang="en-US" b="1" dirty="0"/>
                        <a:t>1</a:t>
                      </a:r>
                    </a:p>
                  </a:txBody>
                  <a:tcPr/>
                </a:tc>
                <a:extLst>
                  <a:ext uri="{0D108BD9-81ED-4DB2-BD59-A6C34878D82A}">
                    <a16:rowId xmlns:a16="http://schemas.microsoft.com/office/drawing/2014/main" val="4239061510"/>
                  </a:ext>
                </a:extLst>
              </a:tr>
            </a:tbl>
          </a:graphicData>
        </a:graphic>
      </p:graphicFrame>
      <mc:AlternateContent xmlns:mc="http://schemas.openxmlformats.org/markup-compatibility/2006" xmlns:a14="http://schemas.microsoft.com/office/drawing/2010/main">
        <mc:Choice Requires="a14">
          <p:sp>
            <p:nvSpPr>
              <p:cNvPr id="7" name="Rectangle 6"/>
              <p:cNvSpPr/>
              <p:nvPr/>
            </p:nvSpPr>
            <p:spPr>
              <a:xfrm>
                <a:off x="4605654" y="4632374"/>
                <a:ext cx="634367" cy="646331"/>
              </a:xfrm>
              <a:prstGeom prst="rect">
                <a:avLst/>
              </a:prstGeom>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ea typeface="Cambria Math" panose="02040503050406030204" pitchFamily="18" charset="0"/>
                          <a:cs typeface="Arial" pitchFamily="34" charset="0"/>
                        </a:rPr>
                        <m:t>⨂</m:t>
                      </m:r>
                    </m:oMath>
                  </m:oMathPara>
                </a14:m>
                <a:endParaRPr lang="en-US" sz="2400" b="1" dirty="0">
                  <a:latin typeface="Arial" pitchFamily="34" charset="0"/>
                  <a:cs typeface="Arial"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605654" y="4632374"/>
                <a:ext cx="634367" cy="646331"/>
              </a:xfrm>
              <a:prstGeom prst="rect">
                <a:avLst/>
              </a:prstGeom>
              <a:blipFill>
                <a:blip r:embed="rId2"/>
                <a:stretch>
                  <a:fillRect/>
                </a:stretch>
              </a:blipFill>
            </p:spPr>
            <p:txBody>
              <a:bodyPr/>
              <a:lstStyle/>
              <a:p>
                <a:r>
                  <a:rPr lang="en-US">
                    <a:noFill/>
                  </a:rPr>
                  <a:t> </a:t>
                </a:r>
              </a:p>
            </p:txBody>
          </p:sp>
        </mc:Fallback>
      </mc:AlternateContent>
      <p:graphicFrame>
        <p:nvGraphicFramePr>
          <p:cNvPr id="8" name="Table 7"/>
          <p:cNvGraphicFramePr>
            <a:graphicFrameLocks noGrp="1"/>
          </p:cNvGraphicFramePr>
          <p:nvPr>
            <p:extLst>
              <p:ext uri="{D42A27DB-BD31-4B8C-83A1-F6EECF244321}">
                <p14:modId xmlns:p14="http://schemas.microsoft.com/office/powerpoint/2010/main" val="1921826792"/>
              </p:ext>
            </p:extLst>
          </p:nvPr>
        </p:nvGraphicFramePr>
        <p:xfrm>
          <a:off x="8394700" y="4028439"/>
          <a:ext cx="2365375" cy="1854200"/>
        </p:xfrm>
        <a:graphic>
          <a:graphicData uri="http://schemas.openxmlformats.org/drawingml/2006/table">
            <a:tbl>
              <a:tblPr firstRow="1" bandRow="1">
                <a:tableStyleId>{5940675A-B579-460E-94D1-54222C63F5DA}</a:tableStyleId>
              </a:tblPr>
              <a:tblGrid>
                <a:gridCol w="473075">
                  <a:extLst>
                    <a:ext uri="{9D8B030D-6E8A-4147-A177-3AD203B41FA5}">
                      <a16:colId xmlns:a16="http://schemas.microsoft.com/office/drawing/2014/main" val="3771667647"/>
                    </a:ext>
                  </a:extLst>
                </a:gridCol>
                <a:gridCol w="473075">
                  <a:extLst>
                    <a:ext uri="{9D8B030D-6E8A-4147-A177-3AD203B41FA5}">
                      <a16:colId xmlns:a16="http://schemas.microsoft.com/office/drawing/2014/main" val="824280136"/>
                    </a:ext>
                  </a:extLst>
                </a:gridCol>
                <a:gridCol w="473075">
                  <a:extLst>
                    <a:ext uri="{9D8B030D-6E8A-4147-A177-3AD203B41FA5}">
                      <a16:colId xmlns:a16="http://schemas.microsoft.com/office/drawing/2014/main" val="3973727857"/>
                    </a:ext>
                  </a:extLst>
                </a:gridCol>
                <a:gridCol w="473075">
                  <a:extLst>
                    <a:ext uri="{9D8B030D-6E8A-4147-A177-3AD203B41FA5}">
                      <a16:colId xmlns:a16="http://schemas.microsoft.com/office/drawing/2014/main" val="2896104067"/>
                    </a:ext>
                  </a:extLst>
                </a:gridCol>
                <a:gridCol w="473075">
                  <a:extLst>
                    <a:ext uri="{9D8B030D-6E8A-4147-A177-3AD203B41FA5}">
                      <a16:colId xmlns:a16="http://schemas.microsoft.com/office/drawing/2014/main" val="951322924"/>
                    </a:ext>
                  </a:extLst>
                </a:gridCol>
              </a:tblGrid>
              <a:tr h="370840">
                <a:tc>
                  <a:txBody>
                    <a:bodyPr/>
                    <a:lstStyle/>
                    <a:p>
                      <a:pPr algn="ctr"/>
                      <a:r>
                        <a:rPr lang="en-US" b="1" dirty="0"/>
                        <a:t>4</a:t>
                      </a:r>
                    </a:p>
                  </a:txBody>
                  <a:tcPr/>
                </a:tc>
                <a:tc>
                  <a:txBody>
                    <a:bodyPr/>
                    <a:lstStyle/>
                    <a:p>
                      <a:pPr algn="ctr"/>
                      <a:r>
                        <a:rPr lang="en-US" b="1" dirty="0"/>
                        <a:t>7</a:t>
                      </a:r>
                    </a:p>
                  </a:txBody>
                  <a:tcPr/>
                </a:tc>
                <a:tc>
                  <a:txBody>
                    <a:bodyPr/>
                    <a:lstStyle/>
                    <a:p>
                      <a:pPr algn="ctr"/>
                      <a:r>
                        <a:rPr lang="en-US" b="1" dirty="0"/>
                        <a:t>5</a:t>
                      </a:r>
                    </a:p>
                  </a:txBody>
                  <a:tcPr/>
                </a:tc>
                <a:tc>
                  <a:txBody>
                    <a:bodyPr/>
                    <a:lstStyle/>
                    <a:p>
                      <a:pPr algn="ctr"/>
                      <a:r>
                        <a:rPr lang="en-US" b="1" dirty="0"/>
                        <a:t>4</a:t>
                      </a:r>
                    </a:p>
                  </a:txBody>
                  <a:tcPr/>
                </a:tc>
                <a:tc>
                  <a:txBody>
                    <a:bodyPr/>
                    <a:lstStyle/>
                    <a:p>
                      <a:pPr algn="ctr"/>
                      <a:r>
                        <a:rPr lang="en-US" b="1" dirty="0"/>
                        <a:t>2</a:t>
                      </a:r>
                    </a:p>
                  </a:txBody>
                  <a:tcPr/>
                </a:tc>
                <a:extLst>
                  <a:ext uri="{0D108BD9-81ED-4DB2-BD59-A6C34878D82A}">
                    <a16:rowId xmlns:a16="http://schemas.microsoft.com/office/drawing/2014/main" val="3825559316"/>
                  </a:ext>
                </a:extLst>
              </a:tr>
              <a:tr h="370840">
                <a:tc>
                  <a:txBody>
                    <a:bodyPr/>
                    <a:lstStyle/>
                    <a:p>
                      <a:pPr algn="ctr"/>
                      <a:r>
                        <a:rPr lang="en-US" b="1" dirty="0"/>
                        <a:t>6</a:t>
                      </a:r>
                    </a:p>
                  </a:txBody>
                  <a:tcPr/>
                </a:tc>
                <a:tc>
                  <a:txBody>
                    <a:bodyPr/>
                    <a:lstStyle/>
                    <a:p>
                      <a:pPr algn="ctr"/>
                      <a:r>
                        <a:rPr lang="en-US" b="1" dirty="0">
                          <a:solidFill>
                            <a:srgbClr val="FF0000"/>
                          </a:solidFill>
                        </a:rPr>
                        <a:t>9</a:t>
                      </a:r>
                    </a:p>
                  </a:txBody>
                  <a:tcPr/>
                </a:tc>
                <a:tc>
                  <a:txBody>
                    <a:bodyPr/>
                    <a:lstStyle/>
                    <a:p>
                      <a:pPr algn="ctr"/>
                      <a:r>
                        <a:rPr lang="en-US" b="1" dirty="0"/>
                        <a:t>7</a:t>
                      </a:r>
                    </a:p>
                  </a:txBody>
                  <a:tcPr/>
                </a:tc>
                <a:tc>
                  <a:txBody>
                    <a:bodyPr/>
                    <a:lstStyle/>
                    <a:p>
                      <a:pPr algn="ctr"/>
                      <a:r>
                        <a:rPr lang="en-US" b="1" dirty="0"/>
                        <a:t>5</a:t>
                      </a:r>
                    </a:p>
                  </a:txBody>
                  <a:tcPr/>
                </a:tc>
                <a:tc>
                  <a:txBody>
                    <a:bodyPr/>
                    <a:lstStyle/>
                    <a:p>
                      <a:pPr algn="ctr"/>
                      <a:r>
                        <a:rPr lang="en-US" b="1" dirty="0"/>
                        <a:t>3</a:t>
                      </a:r>
                    </a:p>
                  </a:txBody>
                  <a:tcPr/>
                </a:tc>
                <a:extLst>
                  <a:ext uri="{0D108BD9-81ED-4DB2-BD59-A6C34878D82A}">
                    <a16:rowId xmlns:a16="http://schemas.microsoft.com/office/drawing/2014/main" val="4033986438"/>
                  </a:ext>
                </a:extLst>
              </a:tr>
              <a:tr h="370840">
                <a:tc>
                  <a:txBody>
                    <a:bodyPr/>
                    <a:lstStyle/>
                    <a:p>
                      <a:pPr algn="ctr"/>
                      <a:r>
                        <a:rPr lang="en-US" b="1" dirty="0"/>
                        <a:t>4</a:t>
                      </a:r>
                    </a:p>
                  </a:txBody>
                  <a:tcPr/>
                </a:tc>
                <a:tc>
                  <a:txBody>
                    <a:bodyPr/>
                    <a:lstStyle/>
                    <a:p>
                      <a:pPr algn="ctr"/>
                      <a:r>
                        <a:rPr lang="en-US" b="1" dirty="0"/>
                        <a:t>6</a:t>
                      </a:r>
                    </a:p>
                  </a:txBody>
                  <a:tcPr/>
                </a:tc>
                <a:tc>
                  <a:txBody>
                    <a:bodyPr/>
                    <a:lstStyle/>
                    <a:p>
                      <a:pPr algn="ctr"/>
                      <a:r>
                        <a:rPr lang="en-US" b="1" dirty="0"/>
                        <a:t>6</a:t>
                      </a:r>
                    </a:p>
                  </a:txBody>
                  <a:tcPr/>
                </a:tc>
                <a:tc>
                  <a:txBody>
                    <a:bodyPr/>
                    <a:lstStyle/>
                    <a:p>
                      <a:pPr algn="ctr"/>
                      <a:r>
                        <a:rPr lang="en-US" b="1" dirty="0"/>
                        <a:t>5</a:t>
                      </a:r>
                    </a:p>
                  </a:txBody>
                  <a:tcPr/>
                </a:tc>
                <a:tc>
                  <a:txBody>
                    <a:bodyPr/>
                    <a:lstStyle/>
                    <a:p>
                      <a:pPr algn="ctr"/>
                      <a:r>
                        <a:rPr lang="en-US" b="1" dirty="0"/>
                        <a:t>4</a:t>
                      </a:r>
                    </a:p>
                  </a:txBody>
                  <a:tcPr/>
                </a:tc>
                <a:extLst>
                  <a:ext uri="{0D108BD9-81ED-4DB2-BD59-A6C34878D82A}">
                    <a16:rowId xmlns:a16="http://schemas.microsoft.com/office/drawing/2014/main" val="3815884517"/>
                  </a:ext>
                </a:extLst>
              </a:tr>
              <a:tr h="370840">
                <a:tc>
                  <a:txBody>
                    <a:bodyPr/>
                    <a:lstStyle/>
                    <a:p>
                      <a:pPr algn="ctr"/>
                      <a:r>
                        <a:rPr lang="en-US" b="1" dirty="0"/>
                        <a:t>3</a:t>
                      </a:r>
                    </a:p>
                  </a:txBody>
                  <a:tcPr/>
                </a:tc>
                <a:tc>
                  <a:txBody>
                    <a:bodyPr/>
                    <a:lstStyle/>
                    <a:p>
                      <a:pPr algn="ctr"/>
                      <a:r>
                        <a:rPr lang="en-US" b="1" dirty="0"/>
                        <a:t>4</a:t>
                      </a:r>
                    </a:p>
                  </a:txBody>
                  <a:tcPr/>
                </a:tc>
                <a:tc>
                  <a:txBody>
                    <a:bodyPr/>
                    <a:lstStyle/>
                    <a:p>
                      <a:pPr algn="ctr"/>
                      <a:r>
                        <a:rPr lang="en-US" b="1" dirty="0"/>
                        <a:t>4</a:t>
                      </a:r>
                    </a:p>
                  </a:txBody>
                  <a:tcPr/>
                </a:tc>
                <a:tc>
                  <a:txBody>
                    <a:bodyPr/>
                    <a:lstStyle/>
                    <a:p>
                      <a:pPr algn="ctr"/>
                      <a:r>
                        <a:rPr lang="en-US" b="1" dirty="0"/>
                        <a:t>3</a:t>
                      </a:r>
                    </a:p>
                  </a:txBody>
                  <a:tcPr/>
                </a:tc>
                <a:tc>
                  <a:txBody>
                    <a:bodyPr/>
                    <a:lstStyle/>
                    <a:p>
                      <a:pPr algn="ctr"/>
                      <a:r>
                        <a:rPr lang="en-US" b="1" dirty="0"/>
                        <a:t>2</a:t>
                      </a:r>
                    </a:p>
                  </a:txBody>
                  <a:tcPr/>
                </a:tc>
                <a:extLst>
                  <a:ext uri="{0D108BD9-81ED-4DB2-BD59-A6C34878D82A}">
                    <a16:rowId xmlns:a16="http://schemas.microsoft.com/office/drawing/2014/main" val="4239061510"/>
                  </a:ext>
                </a:extLst>
              </a:tr>
              <a:tr h="370840">
                <a:tc>
                  <a:txBody>
                    <a:bodyPr/>
                    <a:lstStyle/>
                    <a:p>
                      <a:pPr algn="ctr"/>
                      <a:r>
                        <a:rPr lang="en-US" b="1" dirty="0"/>
                        <a:t>1</a:t>
                      </a:r>
                    </a:p>
                  </a:txBody>
                  <a:tcPr/>
                </a:tc>
                <a:tc>
                  <a:txBody>
                    <a:bodyPr/>
                    <a:lstStyle/>
                    <a:p>
                      <a:pPr algn="ctr"/>
                      <a:r>
                        <a:rPr lang="en-US" b="1" dirty="0"/>
                        <a:t>1</a:t>
                      </a:r>
                    </a:p>
                  </a:txBody>
                  <a:tcPr/>
                </a:tc>
                <a:tc>
                  <a:txBody>
                    <a:bodyPr/>
                    <a:lstStyle/>
                    <a:p>
                      <a:pPr algn="ctr"/>
                      <a:r>
                        <a:rPr lang="en-US" b="1" dirty="0"/>
                        <a:t>2</a:t>
                      </a:r>
                    </a:p>
                  </a:txBody>
                  <a:tcPr/>
                </a:tc>
                <a:tc>
                  <a:txBody>
                    <a:bodyPr/>
                    <a:lstStyle/>
                    <a:p>
                      <a:pPr algn="ctr"/>
                      <a:r>
                        <a:rPr lang="en-US" b="1" dirty="0"/>
                        <a:t>3</a:t>
                      </a:r>
                    </a:p>
                  </a:txBody>
                  <a:tcPr/>
                </a:tc>
                <a:tc>
                  <a:txBody>
                    <a:bodyPr/>
                    <a:lstStyle/>
                    <a:p>
                      <a:pPr algn="ctr"/>
                      <a:r>
                        <a:rPr lang="en-US" b="1" dirty="0"/>
                        <a:t>4</a:t>
                      </a:r>
                    </a:p>
                  </a:txBody>
                  <a:tcPr/>
                </a:tc>
                <a:extLst>
                  <a:ext uri="{0D108BD9-81ED-4DB2-BD59-A6C34878D82A}">
                    <a16:rowId xmlns:a16="http://schemas.microsoft.com/office/drawing/2014/main" val="2286378961"/>
                  </a:ext>
                </a:extLst>
              </a:tr>
            </a:tbl>
          </a:graphicData>
        </a:graphic>
      </p:graphicFrame>
      <mc:AlternateContent xmlns:mc="http://schemas.openxmlformats.org/markup-compatibility/2006" xmlns:a14="http://schemas.microsoft.com/office/drawing/2010/main">
        <mc:Choice Requires="a14">
          <p:sp>
            <p:nvSpPr>
              <p:cNvPr id="9" name="Rectangle 8"/>
              <p:cNvSpPr/>
              <p:nvPr/>
            </p:nvSpPr>
            <p:spPr>
              <a:xfrm>
                <a:off x="7345679" y="4632374"/>
                <a:ext cx="634367" cy="646331"/>
              </a:xfrm>
              <a:prstGeom prst="rect">
                <a:avLst/>
              </a:prstGeom>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ea typeface="Cambria Math" panose="02040503050406030204" pitchFamily="18" charset="0"/>
                          <a:cs typeface="Arial" pitchFamily="34" charset="0"/>
                        </a:rPr>
                        <m:t>=</m:t>
                      </m:r>
                    </m:oMath>
                  </m:oMathPara>
                </a14:m>
                <a:endParaRPr lang="en-US" sz="2400" b="1" dirty="0">
                  <a:latin typeface="Arial" pitchFamily="34" charset="0"/>
                  <a:cs typeface="Arial" pitchFamily="34"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345679" y="4632374"/>
                <a:ext cx="634367"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493925" y="2478555"/>
                <a:ext cx="4009366" cy="784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Arial" pitchFamily="34" charset="0"/>
                        </a:rPr>
                        <m:t>𝐺</m:t>
                      </m:r>
                      <m:d>
                        <m:dPr>
                          <m:begChr m:val="["/>
                          <m:endChr m:val="]"/>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𝑖</m:t>
                          </m:r>
                          <m:r>
                            <a:rPr lang="en-US" b="0" i="1" smtClean="0">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𝑗</m:t>
                          </m:r>
                        </m:e>
                      </m:d>
                      <m:r>
                        <a:rPr lang="en-US" b="0" i="1" smtClean="0">
                          <a:latin typeface="Cambria Math" panose="02040503050406030204" pitchFamily="18" charset="0"/>
                          <a:cs typeface="Arial" pitchFamily="34" charset="0"/>
                        </a:rPr>
                        <m:t>=</m:t>
                      </m:r>
                      <m:nary>
                        <m:naryPr>
                          <m:chr m:val="∑"/>
                          <m:ctrlPr>
                            <a:rPr lang="en-US" b="0" i="1" smtClean="0">
                              <a:latin typeface="Cambria Math" panose="02040503050406030204" pitchFamily="18" charset="0"/>
                              <a:cs typeface="Arial" pitchFamily="34" charset="0"/>
                            </a:rPr>
                          </m:ctrlPr>
                        </m:naryPr>
                        <m:sub>
                          <m:r>
                            <m:rPr>
                              <m:brk m:alnAt="23"/>
                            </m:rPr>
                            <a:rPr lang="en-US" b="0" i="1" smtClean="0">
                              <a:latin typeface="Cambria Math" panose="02040503050406030204" pitchFamily="18" charset="0"/>
                              <a:cs typeface="Arial" pitchFamily="34" charset="0"/>
                            </a:rPr>
                            <m:t>𝑢</m:t>
                          </m:r>
                          <m:r>
                            <a:rPr lang="en-US" b="0" i="1" smtClean="0">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𝑘</m:t>
                          </m:r>
                        </m:sub>
                        <m:sup>
                          <m:r>
                            <a:rPr lang="en-US" b="0" i="1" smtClean="0">
                              <a:latin typeface="Cambria Math" panose="02040503050406030204" pitchFamily="18" charset="0"/>
                              <a:cs typeface="Arial" pitchFamily="34" charset="0"/>
                            </a:rPr>
                            <m:t>𝑘</m:t>
                          </m:r>
                        </m:sup>
                        <m:e>
                          <m:nary>
                            <m:naryPr>
                              <m:chr m:val="∑"/>
                              <m:ctrlPr>
                                <a:rPr lang="en-US" b="0" i="1" smtClean="0">
                                  <a:latin typeface="Cambria Math" panose="02040503050406030204" pitchFamily="18" charset="0"/>
                                  <a:cs typeface="Arial" pitchFamily="34" charset="0"/>
                                </a:rPr>
                              </m:ctrlPr>
                            </m:naryPr>
                            <m:sub>
                              <m:r>
                                <m:rPr>
                                  <m:brk m:alnAt="23"/>
                                </m:rPr>
                                <a:rPr lang="en-US" b="0" i="1" smtClean="0">
                                  <a:latin typeface="Cambria Math" panose="02040503050406030204" pitchFamily="18" charset="0"/>
                                  <a:cs typeface="Arial" pitchFamily="34" charset="0"/>
                                </a:rPr>
                                <m:t>𝑣</m:t>
                              </m:r>
                              <m:r>
                                <a:rPr lang="en-US" b="0" i="1" smtClean="0">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𝑘</m:t>
                              </m:r>
                            </m:sub>
                            <m:sup>
                              <m:r>
                                <a:rPr lang="en-US" b="0" i="1" smtClean="0">
                                  <a:latin typeface="Cambria Math" panose="02040503050406030204" pitchFamily="18" charset="0"/>
                                  <a:cs typeface="Arial" pitchFamily="34" charset="0"/>
                                </a:rPr>
                                <m:t>𝑘</m:t>
                              </m:r>
                            </m:sup>
                            <m:e>
                              <m:r>
                                <a:rPr lang="en-US" b="0" i="1" smtClean="0">
                                  <a:latin typeface="Cambria Math" panose="02040503050406030204" pitchFamily="18" charset="0"/>
                                  <a:cs typeface="Arial" pitchFamily="34" charset="0"/>
                                </a:rPr>
                                <m:t>𝐻</m:t>
                              </m:r>
                              <m:d>
                                <m:dPr>
                                  <m:begChr m:val="["/>
                                  <m:endChr m:val="]"/>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𝑢</m:t>
                                  </m:r>
                                  <m:r>
                                    <a:rPr lang="en-US" b="0" i="1" smtClean="0">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𝑣</m:t>
                                  </m:r>
                                </m:e>
                              </m:d>
                              <m:r>
                                <a:rPr lang="en-US" b="0" i="1" smtClean="0">
                                  <a:latin typeface="Cambria Math" panose="02040503050406030204" pitchFamily="18" charset="0"/>
                                  <a:cs typeface="Arial" pitchFamily="34" charset="0"/>
                                </a:rPr>
                                <m:t>𝐹</m:t>
                              </m:r>
                              <m:r>
                                <a:rPr lang="en-US" b="0" i="1" smtClean="0">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𝑖</m:t>
                              </m:r>
                              <m:r>
                                <a:rPr lang="en-US" b="0" i="1" smtClean="0">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𝑢</m:t>
                              </m:r>
                              <m:r>
                                <a:rPr lang="en-US" b="0" i="1" smtClean="0">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𝑗</m:t>
                              </m:r>
                              <m:r>
                                <a:rPr lang="en-US" b="0" i="1" smtClean="0">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𝑣</m:t>
                              </m:r>
                              <m:r>
                                <a:rPr lang="en-US" b="0" i="1" smtClean="0">
                                  <a:latin typeface="Cambria Math" panose="02040503050406030204" pitchFamily="18" charset="0"/>
                                  <a:cs typeface="Arial" pitchFamily="34" charset="0"/>
                                </a:rPr>
                                <m:t>]</m:t>
                              </m:r>
                            </m:e>
                          </m:nary>
                        </m:e>
                      </m:nary>
                    </m:oMath>
                  </m:oMathPara>
                </a14:m>
                <a:endParaRPr lang="en-US" dirty="0">
                  <a:latin typeface="Arial" pitchFamily="34" charset="0"/>
                  <a:cs typeface="Arial"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7493925" y="2478555"/>
                <a:ext cx="4009366" cy="7845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498600" y="4028439"/>
                <a:ext cx="1409700" cy="11023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Arial" pitchFamily="34" charset="0"/>
                        </a:rPr>
                        <m:t>𝐹</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498600" y="4028439"/>
                <a:ext cx="1409700" cy="1102361"/>
              </a:xfrm>
              <a:prstGeom prst="rect">
                <a:avLst/>
              </a:prstGeom>
              <a:blipFill>
                <a:blip r:embed="rId5"/>
                <a:stretch>
                  <a:fillRect/>
                </a:stretch>
              </a:blipFill>
              <a:ln w="38100">
                <a:solidFill>
                  <a:srgbClr val="FF0000"/>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C084FCC-0355-4F33-815B-351A17CEACBD}"/>
                  </a:ext>
                </a:extLst>
              </p:cNvPr>
              <p:cNvSpPr/>
              <p:nvPr/>
            </p:nvSpPr>
            <p:spPr>
              <a:xfrm>
                <a:off x="1956391" y="4399280"/>
                <a:ext cx="499730" cy="39600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Arial" pitchFamily="34" charset="0"/>
                        </a:rPr>
                        <m:t>𝐹</m:t>
                      </m:r>
                    </m:oMath>
                  </m:oMathPara>
                </a14:m>
                <a:endParaRPr lang="en-US" dirty="0"/>
              </a:p>
            </p:txBody>
          </p:sp>
        </mc:Choice>
        <mc:Fallback xmlns="">
          <p:sp>
            <p:nvSpPr>
              <p:cNvPr id="11" name="Rectangle 10">
                <a:extLst>
                  <a:ext uri="{FF2B5EF4-FFF2-40B4-BE49-F238E27FC236}">
                    <a16:creationId xmlns:a16="http://schemas.microsoft.com/office/drawing/2014/main" id="{7C084FCC-0355-4F33-815B-351A17CEACBD}"/>
                  </a:ext>
                </a:extLst>
              </p:cNvPr>
              <p:cNvSpPr>
                <a:spLocks noRot="1" noChangeAspect="1" noMove="1" noResize="1" noEditPoints="1" noAdjustHandles="1" noChangeArrowheads="1" noChangeShapeType="1" noTextEdit="1"/>
              </p:cNvSpPr>
              <p:nvPr/>
            </p:nvSpPr>
            <p:spPr>
              <a:xfrm>
                <a:off x="1956391" y="4399280"/>
                <a:ext cx="499730" cy="396004"/>
              </a:xfrm>
              <a:prstGeom prst="rect">
                <a:avLst/>
              </a:prstGeom>
              <a:blipFill>
                <a:blip r:embed="rId6"/>
                <a:stretch>
                  <a:fillRect/>
                </a:stretch>
              </a:blipFill>
              <a:ln w="38100">
                <a:solidFill>
                  <a:srgbClr val="C00000"/>
                </a:solidFill>
              </a:ln>
            </p:spPr>
            <p:txBody>
              <a:bodyPr/>
              <a:lstStyle/>
              <a:p>
                <a:r>
                  <a:rPr lang="en-CA">
                    <a:noFill/>
                  </a:rPr>
                  <a:t> </a:t>
                </a:r>
              </a:p>
            </p:txBody>
          </p:sp>
        </mc:Fallback>
      </mc:AlternateContent>
      <p:cxnSp>
        <p:nvCxnSpPr>
          <p:cNvPr id="13" name="Straight Arrow Connector 12">
            <a:extLst>
              <a:ext uri="{FF2B5EF4-FFF2-40B4-BE49-F238E27FC236}">
                <a16:creationId xmlns:a16="http://schemas.microsoft.com/office/drawing/2014/main" id="{7255EF10-83BC-4CB5-8CDB-E520C6D1F2BE}"/>
              </a:ext>
            </a:extLst>
          </p:cNvPr>
          <p:cNvCxnSpPr/>
          <p:nvPr/>
        </p:nvCxnSpPr>
        <p:spPr>
          <a:xfrm flipH="1">
            <a:off x="2360428" y="3429000"/>
            <a:ext cx="372139" cy="9702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63560B4-6D77-4BBE-984D-A1529744F161}"/>
              </a:ext>
            </a:extLst>
          </p:cNvPr>
          <p:cNvSpPr txBox="1"/>
          <p:nvPr/>
        </p:nvSpPr>
        <p:spPr>
          <a:xfrm>
            <a:off x="2679995" y="3053097"/>
            <a:ext cx="1146468" cy="369332"/>
          </a:xfrm>
          <a:prstGeom prst="rect">
            <a:avLst/>
          </a:prstGeom>
          <a:noFill/>
        </p:spPr>
        <p:txBody>
          <a:bodyPr wrap="none" rtlCol="0">
            <a:spAutoFit/>
          </a:bodyPr>
          <a:lstStyle/>
          <a:p>
            <a:r>
              <a:rPr lang="en-CA" b="1" dirty="0">
                <a:latin typeface="Arial" pitchFamily="34" charset="0"/>
                <a:cs typeface="Arial" pitchFamily="34" charset="0"/>
              </a:rPr>
              <a:t>Point </a:t>
            </a:r>
            <a:r>
              <a:rPr lang="en-CA" b="1" dirty="0" err="1">
                <a:latin typeface="Arial" pitchFamily="34" charset="0"/>
                <a:cs typeface="Arial" pitchFamily="34" charset="0"/>
              </a:rPr>
              <a:t>i</a:t>
            </a:r>
            <a:r>
              <a:rPr lang="en-CA" b="1" dirty="0">
                <a:latin typeface="Arial" pitchFamily="34" charset="0"/>
                <a:cs typeface="Arial" pitchFamily="34" charset="0"/>
              </a:rPr>
              <a:t>, j </a:t>
            </a:r>
          </a:p>
        </p:txBody>
      </p:sp>
    </p:spTree>
    <p:extLst>
      <p:ext uri="{BB962C8B-B14F-4D97-AF65-F5344CB8AC3E}">
        <p14:creationId xmlns:p14="http://schemas.microsoft.com/office/powerpoint/2010/main" val="2535432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Computation of the Cross-Correlation Between Two Matrices</a:t>
            </a:r>
          </a:p>
        </p:txBody>
      </p:sp>
      <p:pic>
        <p:nvPicPr>
          <p:cNvPr id="3" name="cross_correl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5452" y="1654175"/>
            <a:ext cx="11318875" cy="4527550"/>
          </a:xfrm>
          <a:prstGeom prst="rect">
            <a:avLst/>
          </a:prstGeom>
        </p:spPr>
      </p:pic>
    </p:spTree>
    <p:extLst>
      <p:ext uri="{BB962C8B-B14F-4D97-AF65-F5344CB8AC3E}">
        <p14:creationId xmlns:p14="http://schemas.microsoft.com/office/powerpoint/2010/main" val="20904603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Finding Same Objects on Images   </a:t>
            </a:r>
          </a:p>
        </p:txBody>
      </p:sp>
      <p:pic>
        <p:nvPicPr>
          <p:cNvPr id="4" name="Picture 3"/>
          <p:cNvPicPr>
            <a:picLocks noChangeAspect="1"/>
          </p:cNvPicPr>
          <p:nvPr/>
        </p:nvPicPr>
        <p:blipFill>
          <a:blip r:embed="rId2"/>
          <a:stretch>
            <a:fillRect/>
          </a:stretch>
        </p:blipFill>
        <p:spPr>
          <a:xfrm>
            <a:off x="123825" y="904874"/>
            <a:ext cx="5921238" cy="2193925"/>
          </a:xfrm>
          <a:prstGeom prst="rect">
            <a:avLst/>
          </a:prstGeom>
        </p:spPr>
      </p:pic>
      <p:pic>
        <p:nvPicPr>
          <p:cNvPr id="5" name="Picture 4"/>
          <p:cNvPicPr>
            <a:picLocks noChangeAspect="1"/>
          </p:cNvPicPr>
          <p:nvPr/>
        </p:nvPicPr>
        <p:blipFill>
          <a:blip r:embed="rId3"/>
          <a:stretch>
            <a:fillRect/>
          </a:stretch>
        </p:blipFill>
        <p:spPr>
          <a:xfrm>
            <a:off x="1482725" y="2959734"/>
            <a:ext cx="3790950" cy="2886075"/>
          </a:xfrm>
          <a:prstGeom prst="rect">
            <a:avLst/>
          </a:prstGeom>
        </p:spPr>
      </p:pic>
      <p:pic>
        <p:nvPicPr>
          <p:cNvPr id="6" name="Picture 5"/>
          <p:cNvPicPr>
            <a:picLocks noChangeAspect="1"/>
          </p:cNvPicPr>
          <p:nvPr/>
        </p:nvPicPr>
        <p:blipFill>
          <a:blip r:embed="rId4"/>
          <a:stretch>
            <a:fillRect/>
          </a:stretch>
        </p:blipFill>
        <p:spPr>
          <a:xfrm>
            <a:off x="5985564" y="979170"/>
            <a:ext cx="5982916" cy="4899659"/>
          </a:xfrm>
          <a:prstGeom prst="rect">
            <a:avLst/>
          </a:prstGeom>
        </p:spPr>
      </p:pic>
      <p:sp>
        <p:nvSpPr>
          <p:cNvPr id="7" name="Rectangle 6"/>
          <p:cNvSpPr/>
          <p:nvPr/>
        </p:nvSpPr>
        <p:spPr>
          <a:xfrm>
            <a:off x="36444" y="6042659"/>
            <a:ext cx="6096000" cy="646331"/>
          </a:xfrm>
          <a:prstGeom prst="rect">
            <a:avLst/>
          </a:prstGeom>
        </p:spPr>
        <p:txBody>
          <a:bodyPr>
            <a:spAutoFit/>
          </a:bodyPr>
          <a:lstStyle/>
          <a:p>
            <a:r>
              <a:rPr lang="en-US" dirty="0">
                <a:hlinkClick r:id="rId5"/>
              </a:rPr>
              <a:t>https://docs.opencv.org/2.4/doc/tutorials/imgproc/histograms/template_matching/template_matching.html</a:t>
            </a:r>
            <a:r>
              <a:rPr lang="en-US" dirty="0"/>
              <a:t> </a:t>
            </a:r>
          </a:p>
        </p:txBody>
      </p:sp>
      <p:sp>
        <p:nvSpPr>
          <p:cNvPr id="8" name="Rectangle 7"/>
          <p:cNvSpPr/>
          <p:nvPr/>
        </p:nvSpPr>
        <p:spPr>
          <a:xfrm>
            <a:off x="6654800" y="6073436"/>
            <a:ext cx="3994150" cy="584775"/>
          </a:xfrm>
          <a:prstGeom prst="rect">
            <a:avLst/>
          </a:prstGeom>
        </p:spPr>
        <p:txBody>
          <a:bodyPr wrap="square">
            <a:spAutoFit/>
          </a:bodyPr>
          <a:lstStyle/>
          <a:p>
            <a:r>
              <a:rPr lang="en-US" sz="3200" b="1" dirty="0" smtClean="0">
                <a:solidFill>
                  <a:srgbClr val="FF0000"/>
                </a:solidFill>
              </a:rPr>
              <a:t>Q: Do we need CNN?</a:t>
            </a:r>
            <a:endParaRPr lang="en-US" sz="3200" b="1" dirty="0">
              <a:solidFill>
                <a:srgbClr val="FF0000"/>
              </a:solidFill>
            </a:endParaRPr>
          </a:p>
        </p:txBody>
      </p:sp>
    </p:spTree>
    <p:extLst>
      <p:ext uri="{BB962C8B-B14F-4D97-AF65-F5344CB8AC3E}">
        <p14:creationId xmlns:p14="http://schemas.microsoft.com/office/powerpoint/2010/main" val="263567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2D Convolution</a:t>
            </a:r>
          </a:p>
        </p:txBody>
      </p:sp>
      <mc:AlternateContent xmlns:mc="http://schemas.openxmlformats.org/markup-compatibility/2006" xmlns:a14="http://schemas.microsoft.com/office/drawing/2010/main">
        <mc:Choice Requires="a14">
          <p:sp>
            <p:nvSpPr>
              <p:cNvPr id="3" name="Rectangle 2"/>
              <p:cNvSpPr/>
              <p:nvPr/>
            </p:nvSpPr>
            <p:spPr>
              <a:xfrm>
                <a:off x="546733" y="1123434"/>
                <a:ext cx="11098533" cy="1200329"/>
              </a:xfrm>
              <a:prstGeom prst="rect">
                <a:avLst/>
              </a:prstGeom>
            </p:spPr>
            <p:txBody>
              <a:bodyPr wrap="square">
                <a:spAutoFit/>
              </a:bodyPr>
              <a:lstStyle/>
              <a:p>
                <a:pPr algn="just">
                  <a:lnSpc>
                    <a:spcPct val="150000"/>
                  </a:lnSpc>
                </a:pPr>
                <a:r>
                  <a:rPr lang="en-US" sz="2400" dirty="0">
                    <a:latin typeface="Arial" pitchFamily="34" charset="0"/>
                    <a:cs typeface="Arial" pitchFamily="34" charset="0"/>
                  </a:rPr>
                  <a:t>Let </a:t>
                </a:r>
                <a14:m>
                  <m:oMath xmlns:m="http://schemas.openxmlformats.org/officeDocument/2006/math">
                    <m:r>
                      <a:rPr lang="en-US" sz="2400" b="0" i="1" smtClean="0">
                        <a:latin typeface="Cambria Math" panose="02040503050406030204" pitchFamily="18" charset="0"/>
                        <a:cs typeface="Arial" pitchFamily="34" charset="0"/>
                      </a:rPr>
                      <m:t>𝐹</m:t>
                    </m:r>
                  </m:oMath>
                </a14:m>
                <a:r>
                  <a:rPr lang="en-US" sz="2400" dirty="0">
                    <a:latin typeface="Arial" pitchFamily="34" charset="0"/>
                    <a:cs typeface="Arial" pitchFamily="34" charset="0"/>
                  </a:rPr>
                  <a:t> be the image, </a:t>
                </a:r>
                <a14:m>
                  <m:oMath xmlns:m="http://schemas.openxmlformats.org/officeDocument/2006/math">
                    <m:r>
                      <a:rPr lang="en-US" sz="2400" b="0" i="1" smtClean="0">
                        <a:latin typeface="Cambria Math" panose="02040503050406030204" pitchFamily="18" charset="0"/>
                        <a:cs typeface="Arial" pitchFamily="34" charset="0"/>
                      </a:rPr>
                      <m:t>𝐻</m:t>
                    </m:r>
                  </m:oMath>
                </a14:m>
                <a:r>
                  <a:rPr lang="en-US" sz="2400" dirty="0">
                    <a:latin typeface="Arial" pitchFamily="34" charset="0"/>
                    <a:cs typeface="Arial" pitchFamily="34" charset="0"/>
                  </a:rPr>
                  <a:t> be the kernel (of size 2k+1 x 2k+1), </a:t>
                </a:r>
              </a:p>
              <a:p>
                <a:pPr algn="just">
                  <a:lnSpc>
                    <a:spcPct val="150000"/>
                  </a:lnSpc>
                </a:pPr>
                <a:r>
                  <a:rPr lang="en-US" sz="2400" dirty="0">
                    <a:latin typeface="Arial" pitchFamily="34" charset="0"/>
                    <a:cs typeface="Arial" pitchFamily="34" charset="0"/>
                  </a:rPr>
                  <a:t>G be the output image</a:t>
                </a:r>
              </a:p>
            </p:txBody>
          </p:sp>
        </mc:Choice>
        <mc:Fallback xmlns="">
          <p:sp>
            <p:nvSpPr>
              <p:cNvPr id="3" name="Rectangle 2"/>
              <p:cNvSpPr>
                <a:spLocks noRot="1" noChangeAspect="1" noMove="1" noResize="1" noEditPoints="1" noAdjustHandles="1" noChangeArrowheads="1" noChangeShapeType="1" noTextEdit="1"/>
              </p:cNvSpPr>
              <p:nvPr/>
            </p:nvSpPr>
            <p:spPr>
              <a:xfrm>
                <a:off x="546733" y="1123434"/>
                <a:ext cx="11098533" cy="1200329"/>
              </a:xfrm>
              <a:prstGeom prst="rect">
                <a:avLst/>
              </a:prstGeom>
              <a:blipFill>
                <a:blip r:embed="rId2"/>
                <a:stretch>
                  <a:fillRect l="-879" b="-55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34575" y="2687211"/>
                <a:ext cx="7122847" cy="13946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Arial" pitchFamily="34" charset="0"/>
                        </a:rPr>
                        <m:t>𝐺</m:t>
                      </m:r>
                      <m:d>
                        <m:dPr>
                          <m:begChr m:val="["/>
                          <m:endChr m:val="]"/>
                          <m:ctrlPr>
                            <a:rPr lang="en-US" sz="3200" b="0" i="1" smtClean="0">
                              <a:latin typeface="Cambria Math" panose="02040503050406030204" pitchFamily="18" charset="0"/>
                              <a:cs typeface="Arial" pitchFamily="34" charset="0"/>
                            </a:rPr>
                          </m:ctrlPr>
                        </m:dPr>
                        <m:e>
                          <m:r>
                            <a:rPr lang="en-US" sz="3200" b="0" i="1" smtClean="0">
                              <a:latin typeface="Cambria Math" panose="02040503050406030204" pitchFamily="18" charset="0"/>
                              <a:cs typeface="Arial" pitchFamily="34" charset="0"/>
                            </a:rPr>
                            <m:t>𝑖</m:t>
                          </m:r>
                          <m:r>
                            <a:rPr lang="en-US" sz="3200" b="0" i="1" smtClean="0">
                              <a:latin typeface="Cambria Math" panose="02040503050406030204" pitchFamily="18" charset="0"/>
                              <a:cs typeface="Arial" pitchFamily="34" charset="0"/>
                            </a:rPr>
                            <m:t>,</m:t>
                          </m:r>
                          <m:r>
                            <a:rPr lang="en-US" sz="3200" b="0" i="1" smtClean="0">
                              <a:latin typeface="Cambria Math" panose="02040503050406030204" pitchFamily="18" charset="0"/>
                              <a:cs typeface="Arial" pitchFamily="34" charset="0"/>
                            </a:rPr>
                            <m:t>𝑗</m:t>
                          </m:r>
                        </m:e>
                      </m:d>
                      <m:r>
                        <a:rPr lang="en-US" sz="3200" b="0" i="1" smtClean="0">
                          <a:latin typeface="Cambria Math" panose="02040503050406030204" pitchFamily="18" charset="0"/>
                          <a:cs typeface="Arial" pitchFamily="34" charset="0"/>
                        </a:rPr>
                        <m:t>=</m:t>
                      </m:r>
                      <m:nary>
                        <m:naryPr>
                          <m:chr m:val="∑"/>
                          <m:ctrlPr>
                            <a:rPr lang="en-US" sz="3200" b="0" i="1" smtClean="0">
                              <a:latin typeface="Cambria Math" panose="02040503050406030204" pitchFamily="18" charset="0"/>
                              <a:cs typeface="Arial" pitchFamily="34" charset="0"/>
                            </a:rPr>
                          </m:ctrlPr>
                        </m:naryPr>
                        <m:sub>
                          <m:r>
                            <m:rPr>
                              <m:brk m:alnAt="23"/>
                            </m:rPr>
                            <a:rPr lang="en-US" sz="3200" b="0" i="1" smtClean="0">
                              <a:latin typeface="Cambria Math" panose="02040503050406030204" pitchFamily="18" charset="0"/>
                              <a:cs typeface="Arial" pitchFamily="34" charset="0"/>
                            </a:rPr>
                            <m:t>𝑢</m:t>
                          </m:r>
                          <m:r>
                            <a:rPr lang="en-US" sz="3200" b="0" i="1" smtClean="0">
                              <a:latin typeface="Cambria Math" panose="02040503050406030204" pitchFamily="18" charset="0"/>
                              <a:cs typeface="Arial" pitchFamily="34" charset="0"/>
                            </a:rPr>
                            <m:t>=−</m:t>
                          </m:r>
                          <m:r>
                            <a:rPr lang="en-US" sz="3200" b="0" i="1" smtClean="0">
                              <a:latin typeface="Cambria Math" panose="02040503050406030204" pitchFamily="18" charset="0"/>
                              <a:cs typeface="Arial" pitchFamily="34" charset="0"/>
                            </a:rPr>
                            <m:t>𝑘</m:t>
                          </m:r>
                        </m:sub>
                        <m:sup>
                          <m:r>
                            <a:rPr lang="en-US" sz="3200" b="0" i="1" smtClean="0">
                              <a:latin typeface="Cambria Math" panose="02040503050406030204" pitchFamily="18" charset="0"/>
                              <a:cs typeface="Arial" pitchFamily="34" charset="0"/>
                            </a:rPr>
                            <m:t>𝑘</m:t>
                          </m:r>
                        </m:sup>
                        <m:e>
                          <m:nary>
                            <m:naryPr>
                              <m:chr m:val="∑"/>
                              <m:ctrlPr>
                                <a:rPr lang="en-US" sz="3200" b="0" i="1" smtClean="0">
                                  <a:latin typeface="Cambria Math" panose="02040503050406030204" pitchFamily="18" charset="0"/>
                                  <a:cs typeface="Arial" pitchFamily="34" charset="0"/>
                                </a:rPr>
                              </m:ctrlPr>
                            </m:naryPr>
                            <m:sub>
                              <m:r>
                                <m:rPr>
                                  <m:brk m:alnAt="23"/>
                                </m:rPr>
                                <a:rPr lang="en-US" sz="3200" b="0" i="1" smtClean="0">
                                  <a:latin typeface="Cambria Math" panose="02040503050406030204" pitchFamily="18" charset="0"/>
                                  <a:cs typeface="Arial" pitchFamily="34" charset="0"/>
                                </a:rPr>
                                <m:t>𝑣</m:t>
                              </m:r>
                              <m:r>
                                <a:rPr lang="en-US" sz="3200" b="0" i="1" smtClean="0">
                                  <a:latin typeface="Cambria Math" panose="02040503050406030204" pitchFamily="18" charset="0"/>
                                  <a:cs typeface="Arial" pitchFamily="34" charset="0"/>
                                </a:rPr>
                                <m:t>=−</m:t>
                              </m:r>
                              <m:r>
                                <a:rPr lang="en-US" sz="3200" b="0" i="1" smtClean="0">
                                  <a:latin typeface="Cambria Math" panose="02040503050406030204" pitchFamily="18" charset="0"/>
                                  <a:cs typeface="Arial" pitchFamily="34" charset="0"/>
                                </a:rPr>
                                <m:t>𝑘</m:t>
                              </m:r>
                            </m:sub>
                            <m:sup>
                              <m:r>
                                <a:rPr lang="en-US" sz="3200" b="0" i="1" smtClean="0">
                                  <a:latin typeface="Cambria Math" panose="02040503050406030204" pitchFamily="18" charset="0"/>
                                  <a:cs typeface="Arial" pitchFamily="34" charset="0"/>
                                </a:rPr>
                                <m:t>𝑘</m:t>
                              </m:r>
                            </m:sup>
                            <m:e>
                              <m:r>
                                <a:rPr lang="en-US" sz="3200" b="0" i="1" smtClean="0">
                                  <a:latin typeface="Cambria Math" panose="02040503050406030204" pitchFamily="18" charset="0"/>
                                  <a:cs typeface="Arial" pitchFamily="34" charset="0"/>
                                </a:rPr>
                                <m:t>𝐻</m:t>
                              </m:r>
                              <m:d>
                                <m:dPr>
                                  <m:begChr m:val="["/>
                                  <m:endChr m:val="]"/>
                                  <m:ctrlPr>
                                    <a:rPr lang="en-US" sz="3200" b="0" i="1" smtClean="0">
                                      <a:latin typeface="Cambria Math" panose="02040503050406030204" pitchFamily="18" charset="0"/>
                                      <a:cs typeface="Arial" pitchFamily="34" charset="0"/>
                                    </a:rPr>
                                  </m:ctrlPr>
                                </m:dPr>
                                <m:e>
                                  <m:r>
                                    <a:rPr lang="en-US" sz="3200" b="0" i="1" smtClean="0">
                                      <a:latin typeface="Cambria Math" panose="02040503050406030204" pitchFamily="18" charset="0"/>
                                      <a:cs typeface="Arial" pitchFamily="34" charset="0"/>
                                    </a:rPr>
                                    <m:t>𝑢</m:t>
                                  </m:r>
                                  <m:r>
                                    <a:rPr lang="en-US" sz="3200" b="0" i="1" smtClean="0">
                                      <a:latin typeface="Cambria Math" panose="02040503050406030204" pitchFamily="18" charset="0"/>
                                      <a:cs typeface="Arial" pitchFamily="34" charset="0"/>
                                    </a:rPr>
                                    <m:t>,</m:t>
                                  </m:r>
                                  <m:r>
                                    <a:rPr lang="en-US" sz="3200" b="0" i="1" smtClean="0">
                                      <a:latin typeface="Cambria Math" panose="02040503050406030204" pitchFamily="18" charset="0"/>
                                      <a:cs typeface="Arial" pitchFamily="34" charset="0"/>
                                    </a:rPr>
                                    <m:t>𝑣</m:t>
                                  </m:r>
                                </m:e>
                              </m:d>
                              <m:r>
                                <a:rPr lang="en-US" sz="3200" b="0" i="1" smtClean="0">
                                  <a:latin typeface="Cambria Math" panose="02040503050406030204" pitchFamily="18" charset="0"/>
                                  <a:cs typeface="Arial" pitchFamily="34" charset="0"/>
                                </a:rPr>
                                <m:t>𝐹</m:t>
                              </m:r>
                              <m:r>
                                <a:rPr lang="en-US" sz="3200" b="0" i="1" smtClean="0">
                                  <a:latin typeface="Cambria Math" panose="02040503050406030204" pitchFamily="18" charset="0"/>
                                  <a:cs typeface="Arial" pitchFamily="34" charset="0"/>
                                </a:rPr>
                                <m:t>[</m:t>
                              </m:r>
                              <m:r>
                                <a:rPr lang="en-US" sz="3200" b="0" i="1" smtClean="0">
                                  <a:latin typeface="Cambria Math" panose="02040503050406030204" pitchFamily="18" charset="0"/>
                                  <a:cs typeface="Arial" pitchFamily="34" charset="0"/>
                                </a:rPr>
                                <m:t>𝑖</m:t>
                              </m:r>
                              <m:r>
                                <a:rPr lang="en-US" sz="3200" b="0" i="1" smtClean="0">
                                  <a:latin typeface="Cambria Math" panose="02040503050406030204" pitchFamily="18" charset="0"/>
                                  <a:cs typeface="Arial" pitchFamily="34" charset="0"/>
                                </a:rPr>
                                <m:t>−</m:t>
                              </m:r>
                              <m:r>
                                <a:rPr lang="en-US" sz="3200" b="0" i="1" smtClean="0">
                                  <a:latin typeface="Cambria Math" panose="02040503050406030204" pitchFamily="18" charset="0"/>
                                  <a:cs typeface="Arial" pitchFamily="34" charset="0"/>
                                </a:rPr>
                                <m:t>𝑢</m:t>
                              </m:r>
                              <m:r>
                                <a:rPr lang="en-US" sz="3200" b="0" i="1" smtClean="0">
                                  <a:latin typeface="Cambria Math" panose="02040503050406030204" pitchFamily="18" charset="0"/>
                                  <a:cs typeface="Arial" pitchFamily="34" charset="0"/>
                                </a:rPr>
                                <m:t>,</m:t>
                              </m:r>
                              <m:r>
                                <a:rPr lang="en-US" sz="3200" b="0" i="1" smtClean="0">
                                  <a:latin typeface="Cambria Math" panose="02040503050406030204" pitchFamily="18" charset="0"/>
                                  <a:cs typeface="Arial" pitchFamily="34" charset="0"/>
                                </a:rPr>
                                <m:t>𝑗</m:t>
                              </m:r>
                              <m:r>
                                <a:rPr lang="en-US" sz="3200" b="0" i="1" smtClean="0">
                                  <a:latin typeface="Cambria Math" panose="02040503050406030204" pitchFamily="18" charset="0"/>
                                  <a:cs typeface="Arial" pitchFamily="34" charset="0"/>
                                </a:rPr>
                                <m:t>−</m:t>
                              </m:r>
                              <m:r>
                                <a:rPr lang="en-US" sz="3200" b="0" i="1" smtClean="0">
                                  <a:latin typeface="Cambria Math" panose="02040503050406030204" pitchFamily="18" charset="0"/>
                                  <a:cs typeface="Arial" pitchFamily="34" charset="0"/>
                                </a:rPr>
                                <m:t>𝑣</m:t>
                              </m:r>
                              <m:r>
                                <a:rPr lang="en-US" sz="3200" b="0" i="1" smtClean="0">
                                  <a:latin typeface="Cambria Math" panose="02040503050406030204" pitchFamily="18" charset="0"/>
                                  <a:cs typeface="Arial" pitchFamily="34" charset="0"/>
                                </a:rPr>
                                <m:t>]</m:t>
                              </m:r>
                            </m:e>
                          </m:nary>
                        </m:e>
                      </m:nary>
                    </m:oMath>
                  </m:oMathPara>
                </a14:m>
                <a:endParaRPr lang="en-US" sz="3200" dirty="0">
                  <a:latin typeface="Arial" pitchFamily="34" charset="0"/>
                  <a:cs typeface="Arial"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534575" y="2687211"/>
                <a:ext cx="7122847" cy="13946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34045" y="5836276"/>
                <a:ext cx="237238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cs typeface="Arial" pitchFamily="34" charset="0"/>
                        </a:rPr>
                        <m:t>𝐺</m:t>
                      </m:r>
                      <m:r>
                        <a:rPr lang="en-US" sz="4000" b="0" i="1" smtClean="0">
                          <a:latin typeface="Cambria Math" panose="02040503050406030204" pitchFamily="18" charset="0"/>
                          <a:cs typeface="Arial" pitchFamily="34" charset="0"/>
                        </a:rPr>
                        <m:t>=</m:t>
                      </m:r>
                      <m:r>
                        <a:rPr lang="en-US" sz="4000" b="0" i="1" smtClean="0">
                          <a:latin typeface="Cambria Math" panose="02040503050406030204" pitchFamily="18" charset="0"/>
                          <a:cs typeface="Arial" pitchFamily="34" charset="0"/>
                        </a:rPr>
                        <m:t>𝐻</m:t>
                      </m:r>
                      <m:r>
                        <a:rPr lang="en-US" sz="4000" b="0" i="1" smtClean="0">
                          <a:latin typeface="Cambria Math" panose="02040503050406030204" pitchFamily="18" charset="0"/>
                          <a:ea typeface="Cambria Math" panose="02040503050406030204" pitchFamily="18" charset="0"/>
                          <a:cs typeface="Arial" pitchFamily="34" charset="0"/>
                        </a:rPr>
                        <m:t>∗</m:t>
                      </m:r>
                      <m:r>
                        <a:rPr lang="en-US" sz="4000" b="0" i="1" smtClean="0">
                          <a:latin typeface="Cambria Math" panose="02040503050406030204" pitchFamily="18" charset="0"/>
                          <a:cs typeface="Arial" pitchFamily="34" charset="0"/>
                        </a:rPr>
                        <m:t>𝐹</m:t>
                      </m:r>
                    </m:oMath>
                  </m:oMathPara>
                </a14:m>
                <a:endParaRPr lang="en-US" sz="4000" dirty="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934045" y="5836276"/>
                <a:ext cx="2372381" cy="615553"/>
              </a:xfrm>
              <a:prstGeom prst="rect">
                <a:avLst/>
              </a:prstGeom>
              <a:blipFill>
                <a:blip r:embed="rId4"/>
                <a:stretch>
                  <a:fillRect/>
                </a:stretch>
              </a:blipFill>
            </p:spPr>
            <p:txBody>
              <a:bodyPr/>
              <a:lstStyle/>
              <a:p>
                <a:r>
                  <a:rPr lang="en-US">
                    <a:noFill/>
                  </a:rPr>
                  <a:t> </a:t>
                </a:r>
              </a:p>
            </p:txBody>
          </p:sp>
        </mc:Fallback>
      </mc:AlternateContent>
      <p:sp>
        <p:nvSpPr>
          <p:cNvPr id="6" name="Rectangle 5"/>
          <p:cNvSpPr/>
          <p:nvPr/>
        </p:nvSpPr>
        <p:spPr>
          <a:xfrm>
            <a:off x="555623" y="4990901"/>
            <a:ext cx="11098533" cy="646331"/>
          </a:xfrm>
          <a:prstGeom prst="rect">
            <a:avLst/>
          </a:prstGeom>
        </p:spPr>
        <p:txBody>
          <a:bodyPr wrap="square">
            <a:spAutoFit/>
          </a:bodyPr>
          <a:lstStyle/>
          <a:p>
            <a:pPr algn="just">
              <a:lnSpc>
                <a:spcPct val="150000"/>
              </a:lnSpc>
            </a:pPr>
            <a:r>
              <a:rPr lang="en-US" sz="2400" dirty="0">
                <a:latin typeface="Arial" pitchFamily="34" charset="0"/>
                <a:cs typeface="Arial" pitchFamily="34" charset="0"/>
              </a:rPr>
              <a:t>This is called a convolution operation: </a:t>
            </a:r>
          </a:p>
        </p:txBody>
      </p:sp>
      <p:sp>
        <p:nvSpPr>
          <p:cNvPr id="7" name="Rectangle 6"/>
          <p:cNvSpPr/>
          <p:nvPr/>
        </p:nvSpPr>
        <p:spPr>
          <a:xfrm>
            <a:off x="7112000" y="3047930"/>
            <a:ext cx="2551766" cy="789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43268" y="3985818"/>
            <a:ext cx="4691546" cy="958660"/>
          </a:xfrm>
          <a:prstGeom prst="rect">
            <a:avLst/>
          </a:prstGeom>
        </p:spPr>
        <p:txBody>
          <a:bodyPr wrap="square">
            <a:spAutoFit/>
          </a:bodyPr>
          <a:lstStyle/>
          <a:p>
            <a:pPr>
              <a:lnSpc>
                <a:spcPct val="150000"/>
              </a:lnSpc>
            </a:pPr>
            <a:r>
              <a:rPr lang="en-US" sz="2000" dirty="0">
                <a:solidFill>
                  <a:srgbClr val="FF0000"/>
                </a:solidFill>
                <a:latin typeface="Arial" pitchFamily="34" charset="0"/>
                <a:cs typeface="Arial" pitchFamily="34" charset="0"/>
              </a:rPr>
              <a:t>Only difference is that the kernel is “flipped” horizontally and vertically. </a:t>
            </a:r>
          </a:p>
        </p:txBody>
      </p:sp>
    </p:spTree>
    <p:extLst>
      <p:ext uri="{BB962C8B-B14F-4D97-AF65-F5344CB8AC3E}">
        <p14:creationId xmlns:p14="http://schemas.microsoft.com/office/powerpoint/2010/main" val="874948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Convolution Properties: Commutative, Associative, and Linearity</a:t>
            </a:r>
          </a:p>
        </p:txBody>
      </p:sp>
      <mc:AlternateContent xmlns:mc="http://schemas.openxmlformats.org/markup-compatibility/2006" xmlns:a14="http://schemas.microsoft.com/office/drawing/2010/main">
        <mc:Choice Requires="a14">
          <p:sp>
            <p:nvSpPr>
              <p:cNvPr id="3" name="Rectangle 2"/>
              <p:cNvSpPr/>
              <p:nvPr/>
            </p:nvSpPr>
            <p:spPr>
              <a:xfrm>
                <a:off x="546733" y="1123434"/>
                <a:ext cx="11098533" cy="2862322"/>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dirty="0">
                    <a:latin typeface="Arial" pitchFamily="34" charset="0"/>
                    <a:cs typeface="Arial" pitchFamily="34" charset="0"/>
                  </a:rPr>
                  <a:t>Commutative: </a:t>
                </a:r>
                <a14:m>
                  <m:oMath xmlns:m="http://schemas.openxmlformats.org/officeDocument/2006/math">
                    <m:r>
                      <a:rPr lang="en-US" sz="2400" b="0" i="1" smtClean="0">
                        <a:latin typeface="Cambria Math" panose="02040503050406030204" pitchFamily="18" charset="0"/>
                        <a:cs typeface="Arial" pitchFamily="34" charset="0"/>
                      </a:rPr>
                      <m:t>𝐹</m:t>
                    </m:r>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𝐻</m:t>
                    </m:r>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𝐻</m:t>
                    </m:r>
                    <m:r>
                      <a:rPr lang="en-US" sz="2400" i="1">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𝐹</m:t>
                    </m:r>
                  </m:oMath>
                </a14:m>
                <a:endParaRPr lang="en-US" sz="2400" b="0" dirty="0">
                  <a:latin typeface="Arial" pitchFamily="34" charset="0"/>
                  <a:ea typeface="Cambria Math" panose="02040503050406030204" pitchFamily="18" charset="0"/>
                  <a:cs typeface="Arial" pitchFamily="34" charset="0"/>
                </a:endParaRPr>
              </a:p>
              <a:p>
                <a:pPr marL="342900" indent="-342900" algn="just">
                  <a:lnSpc>
                    <a:spcPct val="150000"/>
                  </a:lnSpc>
                  <a:buFont typeface="Arial" panose="020B0604020202020204" pitchFamily="34" charset="0"/>
                  <a:buChar char="•"/>
                </a:pPr>
                <a:r>
                  <a:rPr lang="en-US" sz="2400" dirty="0">
                    <a:latin typeface="Arial" pitchFamily="34" charset="0"/>
                    <a:cs typeface="Arial" pitchFamily="34" charset="0"/>
                  </a:rPr>
                  <a:t>Associative: </a:t>
                </a:r>
                <a14:m>
                  <m:oMath xmlns:m="http://schemas.openxmlformats.org/officeDocument/2006/math">
                    <m:r>
                      <a:rPr lang="en-US" sz="2400" i="1">
                        <a:latin typeface="Cambria Math" panose="02040503050406030204" pitchFamily="18" charset="0"/>
                        <a:cs typeface="Arial" pitchFamily="34" charset="0"/>
                      </a:rPr>
                      <m:t>𝐹</m:t>
                    </m:r>
                    <m:r>
                      <a:rPr lang="en-US" sz="2400" i="1">
                        <a:latin typeface="Cambria Math" panose="02040503050406030204" pitchFamily="18" charset="0"/>
                        <a:ea typeface="Cambria Math" panose="02040503050406030204" pitchFamily="18" charset="0"/>
                        <a:cs typeface="Arial" pitchFamily="34" charset="0"/>
                      </a:rPr>
                      <m:t>∗</m:t>
                    </m:r>
                    <m:d>
                      <m:dPr>
                        <m:ctrlPr>
                          <a:rPr lang="en-US" sz="2400" b="0" i="1" smtClean="0">
                            <a:latin typeface="Cambria Math" panose="02040503050406030204" pitchFamily="18" charset="0"/>
                            <a:ea typeface="Cambria Math" panose="02040503050406030204" pitchFamily="18" charset="0"/>
                            <a:cs typeface="Arial" pitchFamily="34" charset="0"/>
                          </a:rPr>
                        </m:ctrlPr>
                      </m:dPr>
                      <m:e>
                        <m:r>
                          <a:rPr lang="en-US" sz="2400" i="1">
                            <a:latin typeface="Cambria Math" panose="02040503050406030204" pitchFamily="18" charset="0"/>
                            <a:ea typeface="Cambria Math" panose="02040503050406030204" pitchFamily="18" charset="0"/>
                            <a:cs typeface="Arial" pitchFamily="34" charset="0"/>
                          </a:rPr>
                          <m:t>𝐻</m:t>
                        </m:r>
                        <m:r>
                          <a:rPr lang="en-US" sz="2400" i="1">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𝐿</m:t>
                        </m:r>
                      </m:e>
                    </m:d>
                    <m:r>
                      <a:rPr lang="en-US" sz="2400" i="1">
                        <a:latin typeface="Cambria Math" panose="02040503050406030204" pitchFamily="18" charset="0"/>
                        <a:ea typeface="Cambria Math" panose="02040503050406030204" pitchFamily="18" charset="0"/>
                        <a:cs typeface="Arial" pitchFamily="34" charset="0"/>
                      </a:rPr>
                      <m:t>=</m:t>
                    </m:r>
                    <m:d>
                      <m:dPr>
                        <m:ctrlPr>
                          <a:rPr lang="en-US" sz="2400" b="0" i="1" smtClean="0">
                            <a:latin typeface="Cambria Math" panose="02040503050406030204" pitchFamily="18" charset="0"/>
                            <a:ea typeface="Cambria Math" panose="02040503050406030204" pitchFamily="18" charset="0"/>
                            <a:cs typeface="Arial" pitchFamily="34" charset="0"/>
                          </a:rPr>
                        </m:ctrlPr>
                      </m:dPr>
                      <m:e>
                        <m:r>
                          <a:rPr lang="en-US" sz="2400" i="1">
                            <a:latin typeface="Cambria Math" panose="02040503050406030204" pitchFamily="18" charset="0"/>
                            <a:ea typeface="Cambria Math" panose="02040503050406030204" pitchFamily="18" charset="0"/>
                            <a:cs typeface="Arial" pitchFamily="34" charset="0"/>
                          </a:rPr>
                          <m:t>𝐻</m:t>
                        </m:r>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𝐹</m:t>
                        </m:r>
                      </m:e>
                    </m:d>
                    <m:r>
                      <a:rPr lang="en-US" sz="2400" i="1">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𝐿</m:t>
                    </m:r>
                  </m:oMath>
                </a14:m>
                <a:endParaRPr lang="en-US" sz="2400" b="0" dirty="0">
                  <a:latin typeface="Arial" pitchFamily="34" charset="0"/>
                  <a:ea typeface="Cambria Math" panose="02040503050406030204" pitchFamily="18" charset="0"/>
                  <a:cs typeface="Arial" pitchFamily="34" charset="0"/>
                </a:endParaRPr>
              </a:p>
              <a:p>
                <a:pPr marL="342900" indent="-342900" algn="just">
                  <a:lnSpc>
                    <a:spcPct val="150000"/>
                  </a:lnSpc>
                  <a:buFont typeface="Arial" panose="020B0604020202020204" pitchFamily="34" charset="0"/>
                  <a:buChar char="•"/>
                </a:pPr>
                <a:r>
                  <a:rPr lang="en-US" sz="2400" dirty="0">
                    <a:latin typeface="Arial" pitchFamily="34" charset="0"/>
                    <a:cs typeface="Arial" pitchFamily="34" charset="0"/>
                  </a:rPr>
                  <a:t>Linearity: </a:t>
                </a:r>
                <a14:m>
                  <m:oMath xmlns:m="http://schemas.openxmlformats.org/officeDocument/2006/math">
                    <m:r>
                      <a:rPr lang="en-US" sz="2400" i="1">
                        <a:latin typeface="Cambria Math" panose="02040503050406030204" pitchFamily="18" charset="0"/>
                        <a:cs typeface="Arial" pitchFamily="34" charset="0"/>
                      </a:rPr>
                      <m:t>𝐹</m:t>
                    </m:r>
                    <m:r>
                      <a:rPr lang="en-US" sz="2400" i="1">
                        <a:latin typeface="Cambria Math" panose="02040503050406030204" pitchFamily="18" charset="0"/>
                        <a:ea typeface="Cambria Math" panose="02040503050406030204" pitchFamily="18" charset="0"/>
                        <a:cs typeface="Arial" pitchFamily="34" charset="0"/>
                      </a:rPr>
                      <m:t>∗</m:t>
                    </m:r>
                    <m:d>
                      <m:dPr>
                        <m:ctrlPr>
                          <a:rPr lang="en-US" sz="2400" i="1">
                            <a:latin typeface="Cambria Math" panose="02040503050406030204" pitchFamily="18" charset="0"/>
                            <a:ea typeface="Cambria Math" panose="02040503050406030204" pitchFamily="18" charset="0"/>
                            <a:cs typeface="Arial" pitchFamily="34" charset="0"/>
                          </a:rPr>
                        </m:ctrlPr>
                      </m:dPr>
                      <m:e>
                        <m:sSub>
                          <m:sSubPr>
                            <m:ctrlPr>
                              <a:rPr lang="en-US" sz="2400" b="0" i="1" smtClean="0">
                                <a:latin typeface="Cambria Math" panose="02040503050406030204" pitchFamily="18" charset="0"/>
                                <a:ea typeface="Cambria Math" panose="02040503050406030204" pitchFamily="18" charset="0"/>
                                <a:cs typeface="Arial" pitchFamily="34" charset="0"/>
                              </a:rPr>
                            </m:ctrlPr>
                          </m:sSubPr>
                          <m:e>
                            <m:r>
                              <a:rPr lang="en-US" sz="2400" b="0" i="1" smtClean="0">
                                <a:latin typeface="Cambria Math" panose="02040503050406030204" pitchFamily="18" charset="0"/>
                                <a:ea typeface="Cambria Math" panose="02040503050406030204" pitchFamily="18" charset="0"/>
                                <a:cs typeface="Arial" pitchFamily="34" charset="0"/>
                              </a:rPr>
                              <m:t>𝐻</m:t>
                            </m:r>
                          </m:e>
                          <m:sub>
                            <m:r>
                              <a:rPr lang="en-US" sz="2400" b="0" i="1" smtClean="0">
                                <a:latin typeface="Cambria Math" panose="02040503050406030204" pitchFamily="18" charset="0"/>
                                <a:ea typeface="Cambria Math" panose="02040503050406030204" pitchFamily="18" charset="0"/>
                                <a:cs typeface="Arial" pitchFamily="34" charset="0"/>
                              </a:rPr>
                              <m:t>1</m:t>
                            </m:r>
                          </m:sub>
                        </m:sSub>
                        <m:r>
                          <a:rPr lang="en-US" sz="2400" b="0" i="1" smtClean="0">
                            <a:latin typeface="Cambria Math" panose="02040503050406030204" pitchFamily="18" charset="0"/>
                            <a:ea typeface="Cambria Math" panose="02040503050406030204" pitchFamily="18" charset="0"/>
                            <a:cs typeface="Arial" pitchFamily="34" charset="0"/>
                          </a:rPr>
                          <m:t>+</m:t>
                        </m:r>
                        <m:sSub>
                          <m:sSubPr>
                            <m:ctrlPr>
                              <a:rPr lang="en-US" sz="2400" b="0" i="1" smtClean="0">
                                <a:latin typeface="Cambria Math" panose="02040503050406030204" pitchFamily="18" charset="0"/>
                                <a:ea typeface="Cambria Math" panose="02040503050406030204" pitchFamily="18" charset="0"/>
                                <a:cs typeface="Arial" pitchFamily="34" charset="0"/>
                              </a:rPr>
                            </m:ctrlPr>
                          </m:sSubPr>
                          <m:e>
                            <m:r>
                              <a:rPr lang="en-US" sz="2400" b="0" i="1" smtClean="0">
                                <a:latin typeface="Cambria Math" panose="02040503050406030204" pitchFamily="18" charset="0"/>
                                <a:ea typeface="Cambria Math" panose="02040503050406030204" pitchFamily="18" charset="0"/>
                                <a:cs typeface="Arial" pitchFamily="34" charset="0"/>
                              </a:rPr>
                              <m:t>𝐻</m:t>
                            </m:r>
                          </m:e>
                          <m:sub>
                            <m:r>
                              <a:rPr lang="en-US" sz="2400" b="0" i="1" smtClean="0">
                                <a:latin typeface="Cambria Math" panose="02040503050406030204" pitchFamily="18" charset="0"/>
                                <a:ea typeface="Cambria Math" panose="02040503050406030204" pitchFamily="18" charset="0"/>
                                <a:cs typeface="Arial" pitchFamily="34" charset="0"/>
                              </a:rPr>
                              <m:t>2</m:t>
                            </m:r>
                          </m:sub>
                        </m:sSub>
                      </m:e>
                    </m:d>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cs typeface="Arial" pitchFamily="34" charset="0"/>
                      </a:rPr>
                      <m:t>𝐹</m:t>
                    </m:r>
                    <m:r>
                      <a:rPr lang="en-US" sz="2400" i="1">
                        <a:latin typeface="Cambria Math" panose="02040503050406030204" pitchFamily="18" charset="0"/>
                        <a:ea typeface="Cambria Math" panose="02040503050406030204" pitchFamily="18" charset="0"/>
                        <a:cs typeface="Arial" pitchFamily="34" charset="0"/>
                      </a:rPr>
                      <m:t>∗</m:t>
                    </m:r>
                    <m:sSub>
                      <m:sSubPr>
                        <m:ctrlPr>
                          <a:rPr lang="en-US" sz="2400" i="1">
                            <a:latin typeface="Cambria Math" panose="02040503050406030204" pitchFamily="18" charset="0"/>
                            <a:ea typeface="Cambria Math" panose="02040503050406030204" pitchFamily="18" charset="0"/>
                            <a:cs typeface="Arial" pitchFamily="34" charset="0"/>
                          </a:rPr>
                        </m:ctrlPr>
                      </m:sSubPr>
                      <m:e>
                        <m:r>
                          <a:rPr lang="en-US" sz="2400" i="1">
                            <a:latin typeface="Cambria Math" panose="02040503050406030204" pitchFamily="18" charset="0"/>
                            <a:ea typeface="Cambria Math" panose="02040503050406030204" pitchFamily="18" charset="0"/>
                            <a:cs typeface="Arial" pitchFamily="34" charset="0"/>
                          </a:rPr>
                          <m:t>𝐻</m:t>
                        </m:r>
                      </m:e>
                      <m:sub>
                        <m:r>
                          <a:rPr lang="en-US" sz="2400" i="1">
                            <a:latin typeface="Cambria Math" panose="02040503050406030204" pitchFamily="18" charset="0"/>
                            <a:ea typeface="Cambria Math" panose="02040503050406030204" pitchFamily="18" charset="0"/>
                            <a:cs typeface="Arial" pitchFamily="34" charset="0"/>
                          </a:rPr>
                          <m:t>1</m:t>
                        </m:r>
                      </m:sub>
                    </m:sSub>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𝐹</m:t>
                    </m:r>
                    <m:r>
                      <a:rPr lang="en-US" sz="2400" i="1">
                        <a:latin typeface="Cambria Math" panose="02040503050406030204" pitchFamily="18" charset="0"/>
                        <a:ea typeface="Cambria Math" panose="02040503050406030204" pitchFamily="18" charset="0"/>
                        <a:cs typeface="Arial" pitchFamily="34" charset="0"/>
                      </a:rPr>
                      <m:t>∗</m:t>
                    </m:r>
                    <m:sSub>
                      <m:sSubPr>
                        <m:ctrlPr>
                          <a:rPr lang="en-US" sz="2400" i="1">
                            <a:latin typeface="Cambria Math" panose="02040503050406030204" pitchFamily="18" charset="0"/>
                            <a:ea typeface="Cambria Math" panose="02040503050406030204" pitchFamily="18" charset="0"/>
                            <a:cs typeface="Arial" pitchFamily="34" charset="0"/>
                          </a:rPr>
                        </m:ctrlPr>
                      </m:sSubPr>
                      <m:e>
                        <m:r>
                          <a:rPr lang="en-US" sz="2400" i="1">
                            <a:latin typeface="Cambria Math" panose="02040503050406030204" pitchFamily="18" charset="0"/>
                            <a:ea typeface="Cambria Math" panose="02040503050406030204" pitchFamily="18" charset="0"/>
                            <a:cs typeface="Arial" pitchFamily="34" charset="0"/>
                          </a:rPr>
                          <m:t>𝐻</m:t>
                        </m:r>
                      </m:e>
                      <m:sub>
                        <m:r>
                          <a:rPr lang="en-US" sz="2400" i="1">
                            <a:latin typeface="Cambria Math" panose="02040503050406030204" pitchFamily="18" charset="0"/>
                            <a:ea typeface="Cambria Math" panose="02040503050406030204" pitchFamily="18" charset="0"/>
                            <a:cs typeface="Arial" pitchFamily="34" charset="0"/>
                          </a:rPr>
                          <m:t>2</m:t>
                        </m:r>
                      </m:sub>
                    </m:sSub>
                  </m:oMath>
                </a14:m>
                <a:endParaRPr lang="en-US" sz="2400" dirty="0">
                  <a:latin typeface="Arial" pitchFamily="34" charset="0"/>
                  <a:ea typeface="Cambria Math" panose="02040503050406030204" pitchFamily="18" charset="0"/>
                  <a:cs typeface="Arial" pitchFamily="34" charset="0"/>
                </a:endParaRPr>
              </a:p>
              <a:p>
                <a:pPr marL="342900" indent="-342900" algn="just">
                  <a:lnSpc>
                    <a:spcPct val="150000"/>
                  </a:lnSpc>
                  <a:buFont typeface="Arial" panose="020B0604020202020204" pitchFamily="34" charset="0"/>
                  <a:buChar char="•"/>
                </a:pPr>
                <a:r>
                  <a:rPr lang="en-US" sz="2400" dirty="0">
                    <a:latin typeface="Arial" pitchFamily="34" charset="0"/>
                    <a:ea typeface="Cambria Math" panose="02040503050406030204" pitchFamily="18" charset="0"/>
                    <a:cs typeface="Arial" pitchFamily="34" charset="0"/>
                  </a:rPr>
                  <a:t>Relationship with differentiation: </a:t>
                </a:r>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cs typeface="Arial" pitchFamily="34" charset="0"/>
                          </a:rPr>
                        </m:ctrlPr>
                      </m:sSupPr>
                      <m:e>
                        <m:d>
                          <m:dPr>
                            <m:ctrlPr>
                              <a:rPr lang="en-US" sz="2400" b="0" i="1" smtClean="0">
                                <a:latin typeface="Cambria Math" panose="02040503050406030204" pitchFamily="18" charset="0"/>
                                <a:cs typeface="Arial" pitchFamily="34" charset="0"/>
                              </a:rPr>
                            </m:ctrlPr>
                          </m:dPr>
                          <m:e>
                            <m:r>
                              <a:rPr lang="en-US" sz="2400" i="1">
                                <a:latin typeface="Cambria Math" panose="02040503050406030204" pitchFamily="18" charset="0"/>
                                <a:cs typeface="Arial" pitchFamily="34" charset="0"/>
                              </a:rPr>
                              <m:t>𝐹</m:t>
                            </m:r>
                            <m:r>
                              <a:rPr lang="en-US" sz="2400" i="1">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𝐻</m:t>
                            </m:r>
                          </m:e>
                        </m:d>
                      </m:e>
                      <m:sup>
                        <m:r>
                          <a:rPr lang="en-US" sz="2400" b="0" i="1" smtClean="0">
                            <a:latin typeface="Cambria Math" panose="02040503050406030204" pitchFamily="18" charset="0"/>
                            <a:ea typeface="Cambria Math" panose="02040503050406030204" pitchFamily="18" charset="0"/>
                            <a:cs typeface="Arial" pitchFamily="34" charset="0"/>
                          </a:rPr>
                          <m:t>′</m:t>
                        </m:r>
                      </m:sup>
                    </m:sSup>
                    <m:r>
                      <a:rPr lang="en-US" sz="2400" i="1">
                        <a:latin typeface="Cambria Math" panose="02040503050406030204" pitchFamily="18" charset="0"/>
                        <a:ea typeface="Cambria Math" panose="02040503050406030204" pitchFamily="18" charset="0"/>
                        <a:cs typeface="Arial" pitchFamily="34" charset="0"/>
                      </a:rPr>
                      <m:t>=</m:t>
                    </m:r>
                    <m:sSup>
                      <m:sSupPr>
                        <m:ctrlPr>
                          <a:rPr lang="en-US" sz="2400" b="0" i="1" smtClean="0">
                            <a:latin typeface="Cambria Math" panose="02040503050406030204" pitchFamily="18" charset="0"/>
                            <a:ea typeface="Cambria Math" panose="02040503050406030204" pitchFamily="18" charset="0"/>
                            <a:cs typeface="Arial" pitchFamily="34" charset="0"/>
                          </a:rPr>
                        </m:ctrlPr>
                      </m:sSupPr>
                      <m:e>
                        <m:r>
                          <a:rPr lang="en-US" sz="2400" b="0" i="1" smtClean="0">
                            <a:latin typeface="Cambria Math" panose="02040503050406030204" pitchFamily="18" charset="0"/>
                            <a:ea typeface="Cambria Math" panose="02040503050406030204" pitchFamily="18" charset="0"/>
                            <a:cs typeface="Arial" pitchFamily="34" charset="0"/>
                          </a:rPr>
                          <m:t>𝐹</m:t>
                        </m:r>
                      </m:e>
                      <m:sup>
                        <m:r>
                          <a:rPr lang="en-US" sz="2400" b="0" i="1" smtClean="0">
                            <a:latin typeface="Cambria Math" panose="02040503050406030204" pitchFamily="18" charset="0"/>
                            <a:ea typeface="Cambria Math" panose="02040503050406030204" pitchFamily="18" charset="0"/>
                            <a:cs typeface="Arial" pitchFamily="34" charset="0"/>
                          </a:rPr>
                          <m:t>′</m:t>
                        </m:r>
                      </m:sup>
                    </m:sSup>
                    <m:r>
                      <a:rPr lang="en-US" sz="2400" i="1">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𝐻</m:t>
                    </m:r>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𝐹</m:t>
                    </m:r>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𝐻</m:t>
                    </m:r>
                    <m:r>
                      <a:rPr lang="en-US" sz="2400" b="0" i="1" smtClean="0">
                        <a:latin typeface="Cambria Math" panose="02040503050406030204" pitchFamily="18" charset="0"/>
                        <a:ea typeface="Cambria Math" panose="02040503050406030204" pitchFamily="18" charset="0"/>
                        <a:cs typeface="Arial" pitchFamily="34" charset="0"/>
                      </a:rPr>
                      <m:t>′</m:t>
                    </m:r>
                  </m:oMath>
                </a14:m>
                <a:endParaRPr lang="en-US" sz="2400" dirty="0">
                  <a:latin typeface="Arial" pitchFamily="34" charset="0"/>
                  <a:ea typeface="Cambria Math" panose="02040503050406030204" pitchFamily="18" charset="0"/>
                  <a:cs typeface="Arial" pitchFamily="34" charset="0"/>
                </a:endParaRPr>
              </a:p>
              <a:p>
                <a:pPr marL="342900" indent="-342900" algn="just">
                  <a:lnSpc>
                    <a:spcPct val="150000"/>
                  </a:lnSpc>
                  <a:buFont typeface="Arial" panose="020B0604020202020204" pitchFamily="34" charset="0"/>
                  <a:buChar char="•"/>
                </a:pPr>
                <a:endParaRPr lang="en-US" sz="2400" dirty="0">
                  <a:latin typeface="Arial" pitchFamily="34" charset="0"/>
                  <a:ea typeface="Cambria Math" panose="02040503050406030204" pitchFamily="18" charset="0"/>
                  <a:cs typeface="Arial"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546733" y="1123434"/>
                <a:ext cx="11098533" cy="2862322"/>
              </a:xfrm>
              <a:prstGeom prst="rect">
                <a:avLst/>
              </a:prstGeom>
              <a:blipFill>
                <a:blip r:embed="rId2"/>
                <a:stretch>
                  <a:fillRect l="-769"/>
                </a:stretch>
              </a:blipFill>
            </p:spPr>
            <p:txBody>
              <a:bodyPr/>
              <a:lstStyle/>
              <a:p>
                <a:r>
                  <a:rPr lang="en-US">
                    <a:noFill/>
                  </a:rPr>
                  <a:t> </a:t>
                </a:r>
              </a:p>
            </p:txBody>
          </p:sp>
        </mc:Fallback>
      </mc:AlternateContent>
    </p:spTree>
    <p:extLst>
      <p:ext uri="{BB962C8B-B14F-4D97-AF65-F5344CB8AC3E}">
        <p14:creationId xmlns:p14="http://schemas.microsoft.com/office/powerpoint/2010/main" val="1953697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Difference between Cross-Correlation and Convolution</a:t>
            </a:r>
          </a:p>
        </p:txBody>
      </p:sp>
      <p:graphicFrame>
        <p:nvGraphicFramePr>
          <p:cNvPr id="3" name="Table 2"/>
          <p:cNvGraphicFramePr>
            <a:graphicFrameLocks noGrp="1"/>
          </p:cNvGraphicFramePr>
          <p:nvPr>
            <p:extLst>
              <p:ext uri="{D42A27DB-BD31-4B8C-83A1-F6EECF244321}">
                <p14:modId xmlns:p14="http://schemas.microsoft.com/office/powerpoint/2010/main" val="2168608940"/>
              </p:ext>
            </p:extLst>
          </p:nvPr>
        </p:nvGraphicFramePr>
        <p:xfrm>
          <a:off x="339960" y="1961426"/>
          <a:ext cx="2444748" cy="2110194"/>
        </p:xfrm>
        <a:graphic>
          <a:graphicData uri="http://schemas.openxmlformats.org/drawingml/2006/table">
            <a:tbl>
              <a:tblPr firstRow="1" bandRow="1">
                <a:tableStyleId>{5940675A-B579-460E-94D1-54222C63F5DA}</a:tableStyleId>
              </a:tblPr>
              <a:tblGrid>
                <a:gridCol w="814916">
                  <a:extLst>
                    <a:ext uri="{9D8B030D-6E8A-4147-A177-3AD203B41FA5}">
                      <a16:colId xmlns:a16="http://schemas.microsoft.com/office/drawing/2014/main" val="1227987273"/>
                    </a:ext>
                  </a:extLst>
                </a:gridCol>
                <a:gridCol w="814916">
                  <a:extLst>
                    <a:ext uri="{9D8B030D-6E8A-4147-A177-3AD203B41FA5}">
                      <a16:colId xmlns:a16="http://schemas.microsoft.com/office/drawing/2014/main" val="2430300629"/>
                    </a:ext>
                  </a:extLst>
                </a:gridCol>
                <a:gridCol w="814916">
                  <a:extLst>
                    <a:ext uri="{9D8B030D-6E8A-4147-A177-3AD203B41FA5}">
                      <a16:colId xmlns:a16="http://schemas.microsoft.com/office/drawing/2014/main" val="3203676459"/>
                    </a:ext>
                  </a:extLst>
                </a:gridCol>
              </a:tblGrid>
              <a:tr h="696489">
                <a:tc>
                  <a:txBody>
                    <a:bodyPr/>
                    <a:lstStyle/>
                    <a:p>
                      <a:pPr algn="ctr"/>
                      <a:r>
                        <a:rPr lang="en-US" sz="4200" b="1" dirty="0"/>
                        <a:t>A</a:t>
                      </a:r>
                    </a:p>
                  </a:txBody>
                  <a:tcPr marL="63317" marR="63317" marT="31659" marB="31659"/>
                </a:tc>
                <a:tc>
                  <a:txBody>
                    <a:bodyPr/>
                    <a:lstStyle/>
                    <a:p>
                      <a:pPr algn="ctr"/>
                      <a:r>
                        <a:rPr lang="en-US" sz="4200" b="1" dirty="0"/>
                        <a:t>B</a:t>
                      </a:r>
                    </a:p>
                  </a:txBody>
                  <a:tcPr marL="63317" marR="63317" marT="31659" marB="31659"/>
                </a:tc>
                <a:tc>
                  <a:txBody>
                    <a:bodyPr/>
                    <a:lstStyle/>
                    <a:p>
                      <a:pPr algn="ctr"/>
                      <a:r>
                        <a:rPr lang="en-US" sz="4200" b="1" dirty="0"/>
                        <a:t>C</a:t>
                      </a:r>
                    </a:p>
                  </a:txBody>
                  <a:tcPr marL="63317" marR="63317" marT="31659" marB="31659"/>
                </a:tc>
                <a:extLst>
                  <a:ext uri="{0D108BD9-81ED-4DB2-BD59-A6C34878D82A}">
                    <a16:rowId xmlns:a16="http://schemas.microsoft.com/office/drawing/2014/main" val="2892882844"/>
                  </a:ext>
                </a:extLst>
              </a:tr>
              <a:tr h="696489">
                <a:tc>
                  <a:txBody>
                    <a:bodyPr/>
                    <a:lstStyle/>
                    <a:p>
                      <a:pPr algn="ctr"/>
                      <a:r>
                        <a:rPr lang="en-US" sz="4200" b="1" dirty="0"/>
                        <a:t>D</a:t>
                      </a:r>
                    </a:p>
                  </a:txBody>
                  <a:tcPr marL="63317" marR="63317" marT="31659" marB="31659"/>
                </a:tc>
                <a:tc>
                  <a:txBody>
                    <a:bodyPr/>
                    <a:lstStyle/>
                    <a:p>
                      <a:pPr algn="ctr"/>
                      <a:r>
                        <a:rPr lang="en-US" sz="4200" b="1" dirty="0"/>
                        <a:t>E</a:t>
                      </a:r>
                    </a:p>
                  </a:txBody>
                  <a:tcPr marL="63317" marR="63317" marT="31659" marB="31659"/>
                </a:tc>
                <a:tc>
                  <a:txBody>
                    <a:bodyPr/>
                    <a:lstStyle/>
                    <a:p>
                      <a:pPr algn="ctr"/>
                      <a:r>
                        <a:rPr lang="en-US" sz="4200" b="1" dirty="0"/>
                        <a:t>F</a:t>
                      </a:r>
                    </a:p>
                  </a:txBody>
                  <a:tcPr marL="63317" marR="63317" marT="31659" marB="31659"/>
                </a:tc>
                <a:extLst>
                  <a:ext uri="{0D108BD9-81ED-4DB2-BD59-A6C34878D82A}">
                    <a16:rowId xmlns:a16="http://schemas.microsoft.com/office/drawing/2014/main" val="2615197101"/>
                  </a:ext>
                </a:extLst>
              </a:tr>
              <a:tr h="696489">
                <a:tc>
                  <a:txBody>
                    <a:bodyPr/>
                    <a:lstStyle/>
                    <a:p>
                      <a:pPr algn="ctr"/>
                      <a:r>
                        <a:rPr lang="en-US" sz="4200" b="1" dirty="0"/>
                        <a:t>G</a:t>
                      </a:r>
                    </a:p>
                  </a:txBody>
                  <a:tcPr marL="63317" marR="63317" marT="31659" marB="31659"/>
                </a:tc>
                <a:tc>
                  <a:txBody>
                    <a:bodyPr/>
                    <a:lstStyle/>
                    <a:p>
                      <a:pPr algn="ctr"/>
                      <a:r>
                        <a:rPr lang="en-US" sz="4200" b="1" dirty="0"/>
                        <a:t>H</a:t>
                      </a:r>
                    </a:p>
                  </a:txBody>
                  <a:tcPr marL="63317" marR="63317" marT="31659" marB="31659"/>
                </a:tc>
                <a:tc>
                  <a:txBody>
                    <a:bodyPr/>
                    <a:lstStyle/>
                    <a:p>
                      <a:pPr algn="ctr"/>
                      <a:r>
                        <a:rPr lang="en-US" sz="4200" b="1" dirty="0"/>
                        <a:t>I</a:t>
                      </a:r>
                    </a:p>
                  </a:txBody>
                  <a:tcPr marL="63317" marR="63317" marT="31659" marB="31659"/>
                </a:tc>
                <a:extLst>
                  <a:ext uri="{0D108BD9-81ED-4DB2-BD59-A6C34878D82A}">
                    <a16:rowId xmlns:a16="http://schemas.microsoft.com/office/drawing/2014/main" val="46348098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10783106"/>
              </p:ext>
            </p:extLst>
          </p:nvPr>
        </p:nvGraphicFramePr>
        <p:xfrm>
          <a:off x="3362292" y="1961426"/>
          <a:ext cx="2444748" cy="2110194"/>
        </p:xfrm>
        <a:graphic>
          <a:graphicData uri="http://schemas.openxmlformats.org/drawingml/2006/table">
            <a:tbl>
              <a:tblPr firstRow="1" bandRow="1">
                <a:tableStyleId>{5940675A-B579-460E-94D1-54222C63F5DA}</a:tableStyleId>
              </a:tblPr>
              <a:tblGrid>
                <a:gridCol w="814916">
                  <a:extLst>
                    <a:ext uri="{9D8B030D-6E8A-4147-A177-3AD203B41FA5}">
                      <a16:colId xmlns:a16="http://schemas.microsoft.com/office/drawing/2014/main" val="1227987273"/>
                    </a:ext>
                  </a:extLst>
                </a:gridCol>
                <a:gridCol w="814916">
                  <a:extLst>
                    <a:ext uri="{9D8B030D-6E8A-4147-A177-3AD203B41FA5}">
                      <a16:colId xmlns:a16="http://schemas.microsoft.com/office/drawing/2014/main" val="2430300629"/>
                    </a:ext>
                  </a:extLst>
                </a:gridCol>
                <a:gridCol w="814916">
                  <a:extLst>
                    <a:ext uri="{9D8B030D-6E8A-4147-A177-3AD203B41FA5}">
                      <a16:colId xmlns:a16="http://schemas.microsoft.com/office/drawing/2014/main" val="3203676459"/>
                    </a:ext>
                  </a:extLst>
                </a:gridCol>
              </a:tblGrid>
              <a:tr h="696489">
                <a:tc>
                  <a:txBody>
                    <a:bodyPr/>
                    <a:lstStyle/>
                    <a:p>
                      <a:pPr algn="ctr"/>
                      <a:r>
                        <a:rPr lang="en-US" sz="4200" b="1" dirty="0"/>
                        <a:t>I</a:t>
                      </a:r>
                    </a:p>
                  </a:txBody>
                  <a:tcPr marL="63317" marR="63317" marT="31659" marB="31659"/>
                </a:tc>
                <a:tc>
                  <a:txBody>
                    <a:bodyPr/>
                    <a:lstStyle/>
                    <a:p>
                      <a:pPr algn="ctr"/>
                      <a:r>
                        <a:rPr lang="en-US" sz="4200" b="1" dirty="0"/>
                        <a:t>H</a:t>
                      </a:r>
                    </a:p>
                  </a:txBody>
                  <a:tcPr marL="63317" marR="63317" marT="31659" marB="31659"/>
                </a:tc>
                <a:tc>
                  <a:txBody>
                    <a:bodyPr/>
                    <a:lstStyle/>
                    <a:p>
                      <a:pPr algn="ctr"/>
                      <a:r>
                        <a:rPr lang="en-US" sz="4200" b="1" dirty="0"/>
                        <a:t>G</a:t>
                      </a:r>
                    </a:p>
                  </a:txBody>
                  <a:tcPr marL="63317" marR="63317" marT="31659" marB="31659"/>
                </a:tc>
                <a:extLst>
                  <a:ext uri="{0D108BD9-81ED-4DB2-BD59-A6C34878D82A}">
                    <a16:rowId xmlns:a16="http://schemas.microsoft.com/office/drawing/2014/main" val="2892882844"/>
                  </a:ext>
                </a:extLst>
              </a:tr>
              <a:tr h="696489">
                <a:tc>
                  <a:txBody>
                    <a:bodyPr/>
                    <a:lstStyle/>
                    <a:p>
                      <a:pPr algn="ctr"/>
                      <a:r>
                        <a:rPr lang="en-US" sz="4200" b="1" dirty="0"/>
                        <a:t>F</a:t>
                      </a:r>
                    </a:p>
                  </a:txBody>
                  <a:tcPr marL="63317" marR="63317" marT="31659" marB="31659"/>
                </a:tc>
                <a:tc>
                  <a:txBody>
                    <a:bodyPr/>
                    <a:lstStyle/>
                    <a:p>
                      <a:pPr algn="ctr"/>
                      <a:r>
                        <a:rPr lang="en-US" sz="4200" b="1" dirty="0"/>
                        <a:t>E</a:t>
                      </a:r>
                    </a:p>
                  </a:txBody>
                  <a:tcPr marL="63317" marR="63317" marT="31659" marB="31659"/>
                </a:tc>
                <a:tc>
                  <a:txBody>
                    <a:bodyPr/>
                    <a:lstStyle/>
                    <a:p>
                      <a:pPr algn="ctr"/>
                      <a:r>
                        <a:rPr lang="en-US" sz="4200" b="1" dirty="0"/>
                        <a:t>D</a:t>
                      </a:r>
                    </a:p>
                  </a:txBody>
                  <a:tcPr marL="63317" marR="63317" marT="31659" marB="31659"/>
                </a:tc>
                <a:extLst>
                  <a:ext uri="{0D108BD9-81ED-4DB2-BD59-A6C34878D82A}">
                    <a16:rowId xmlns:a16="http://schemas.microsoft.com/office/drawing/2014/main" val="2615197101"/>
                  </a:ext>
                </a:extLst>
              </a:tr>
              <a:tr h="696489">
                <a:tc>
                  <a:txBody>
                    <a:bodyPr/>
                    <a:lstStyle/>
                    <a:p>
                      <a:pPr algn="ctr"/>
                      <a:r>
                        <a:rPr lang="en-US" sz="4200" b="1" dirty="0"/>
                        <a:t>C</a:t>
                      </a:r>
                    </a:p>
                  </a:txBody>
                  <a:tcPr marL="63317" marR="63317" marT="31659" marB="31659"/>
                </a:tc>
                <a:tc>
                  <a:txBody>
                    <a:bodyPr/>
                    <a:lstStyle/>
                    <a:p>
                      <a:pPr algn="ctr"/>
                      <a:r>
                        <a:rPr lang="en-US" sz="4200" b="1" dirty="0"/>
                        <a:t>B</a:t>
                      </a:r>
                    </a:p>
                  </a:txBody>
                  <a:tcPr marL="63317" marR="63317" marT="31659" marB="31659"/>
                </a:tc>
                <a:tc>
                  <a:txBody>
                    <a:bodyPr/>
                    <a:lstStyle/>
                    <a:p>
                      <a:pPr algn="ctr"/>
                      <a:r>
                        <a:rPr lang="en-US" sz="4200" b="1" dirty="0"/>
                        <a:t>A</a:t>
                      </a:r>
                    </a:p>
                  </a:txBody>
                  <a:tcPr marL="63317" marR="63317" marT="31659" marB="31659"/>
                </a:tc>
                <a:extLst>
                  <a:ext uri="{0D108BD9-81ED-4DB2-BD59-A6C34878D82A}">
                    <a16:rowId xmlns:a16="http://schemas.microsoft.com/office/drawing/2014/main" val="463480980"/>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903215" y="4758247"/>
                <a:ext cx="4188904"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cs typeface="Arial" pitchFamily="34" charset="0"/>
                        </a:rPr>
                        <m:t>𝐺</m:t>
                      </m:r>
                      <m:r>
                        <a:rPr lang="en-US" sz="4000" b="0" i="1" smtClean="0">
                          <a:latin typeface="Cambria Math" panose="02040503050406030204" pitchFamily="18" charset="0"/>
                          <a:cs typeface="Arial" pitchFamily="34" charset="0"/>
                        </a:rPr>
                        <m:t>=</m:t>
                      </m:r>
                      <m:r>
                        <a:rPr lang="en-US" sz="4000" b="0" i="1" smtClean="0">
                          <a:latin typeface="Cambria Math" panose="02040503050406030204" pitchFamily="18" charset="0"/>
                          <a:cs typeface="Arial" pitchFamily="34" charset="0"/>
                        </a:rPr>
                        <m:t>𝐻</m:t>
                      </m:r>
                      <m:r>
                        <a:rPr lang="en-US" sz="4000" b="0" i="1" smtClean="0">
                          <a:latin typeface="Cambria Math" panose="02040503050406030204" pitchFamily="18" charset="0"/>
                          <a:ea typeface="Cambria Math" panose="02040503050406030204" pitchFamily="18" charset="0"/>
                          <a:cs typeface="Arial" pitchFamily="34" charset="0"/>
                        </a:rPr>
                        <m:t>∗</m:t>
                      </m:r>
                      <m:r>
                        <a:rPr lang="en-US" sz="4000" b="0" i="1" smtClean="0">
                          <a:latin typeface="Cambria Math" panose="02040503050406030204" pitchFamily="18" charset="0"/>
                          <a:ea typeface="Cambria Math" panose="02040503050406030204" pitchFamily="18" charset="0"/>
                          <a:cs typeface="Arial" pitchFamily="34" charset="0"/>
                        </a:rPr>
                        <m:t>𝑋</m:t>
                      </m:r>
                      <m:r>
                        <a:rPr lang="en-US" sz="4000" b="0" i="1" smtClean="0">
                          <a:latin typeface="Cambria Math" panose="02040503050406030204" pitchFamily="18" charset="0"/>
                          <a:cs typeface="Arial" pitchFamily="34" charset="0"/>
                        </a:rPr>
                        <m:t>=</m:t>
                      </m:r>
                      <m:r>
                        <a:rPr lang="en-US" sz="4000" b="0" i="1" smtClean="0">
                          <a:latin typeface="Cambria Math" panose="02040503050406030204" pitchFamily="18" charset="0"/>
                          <a:cs typeface="Arial" pitchFamily="34" charset="0"/>
                        </a:rPr>
                        <m:t>𝐻</m:t>
                      </m:r>
                      <m:r>
                        <a:rPr lang="en-US" sz="4000" i="1">
                          <a:latin typeface="Cambria Math" panose="02040503050406030204" pitchFamily="18" charset="0"/>
                          <a:ea typeface="Cambria Math" panose="02040503050406030204" pitchFamily="18" charset="0"/>
                          <a:cs typeface="Arial" pitchFamily="34" charset="0"/>
                        </a:rPr>
                        <m:t>⨂</m:t>
                      </m:r>
                      <m:r>
                        <a:rPr lang="en-US" sz="4000" i="1">
                          <a:latin typeface="Cambria Math" panose="02040503050406030204" pitchFamily="18" charset="0"/>
                          <a:ea typeface="Cambria Math" panose="02040503050406030204" pitchFamily="18" charset="0"/>
                          <a:cs typeface="Arial" pitchFamily="34" charset="0"/>
                        </a:rPr>
                        <m:t>𝑌</m:t>
                      </m:r>
                    </m:oMath>
                  </m:oMathPara>
                </a14:m>
                <a:endParaRPr lang="en-US" sz="4000" dirty="0">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03215" y="4758247"/>
                <a:ext cx="4188904" cy="61555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347005" y="1104862"/>
                <a:ext cx="46455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cs typeface="Arial" pitchFamily="34" charset="0"/>
                        </a:rPr>
                        <m:t>𝑌</m:t>
                      </m:r>
                    </m:oMath>
                  </m:oMathPara>
                </a14:m>
                <a:endParaRPr lang="en-US" sz="4000" dirty="0">
                  <a:latin typeface="Arial" pitchFamily="34" charset="0"/>
                  <a:cs typeface="Arial"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347005" y="1104862"/>
                <a:ext cx="464551" cy="6155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355822" y="1104862"/>
                <a:ext cx="4853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cs typeface="Arial" pitchFamily="34" charset="0"/>
                        </a:rPr>
                        <m:t>𝑋</m:t>
                      </m:r>
                    </m:oMath>
                  </m:oMathPara>
                </a14:m>
                <a:endParaRPr lang="en-US" sz="4000" dirty="0">
                  <a:latin typeface="Arial" pitchFamily="34" charset="0"/>
                  <a:cs typeface="Arial"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355822" y="1104862"/>
                <a:ext cx="485389" cy="615553"/>
              </a:xfrm>
              <a:prstGeom prst="rect">
                <a:avLst/>
              </a:prstGeom>
              <a:blipFill>
                <a:blip r:embed="rId5"/>
                <a:stretch>
                  <a:fillRect/>
                </a:stretch>
              </a:blipFill>
            </p:spPr>
            <p:txBody>
              <a:bodyPr/>
              <a:lstStyle/>
              <a:p>
                <a:r>
                  <a:rPr lang="en-US">
                    <a:noFill/>
                  </a:rPr>
                  <a:t> </a:t>
                </a:r>
              </a:p>
            </p:txBody>
          </p:sp>
        </mc:Fallback>
      </mc:AlternateContent>
      <p:sp>
        <p:nvSpPr>
          <p:cNvPr id="13" name="Rectangle 12"/>
          <p:cNvSpPr/>
          <p:nvPr/>
        </p:nvSpPr>
        <p:spPr>
          <a:xfrm>
            <a:off x="6358256" y="4472081"/>
            <a:ext cx="5038055" cy="1938992"/>
          </a:xfrm>
          <a:prstGeom prst="rect">
            <a:avLst/>
          </a:prstGeom>
        </p:spPr>
        <p:txBody>
          <a:bodyPr wrap="square">
            <a:spAutoFit/>
          </a:bodyPr>
          <a:lstStyle/>
          <a:p>
            <a:pPr>
              <a:lnSpc>
                <a:spcPct val="150000"/>
              </a:lnSpc>
            </a:pPr>
            <a:r>
              <a:rPr lang="en-US" sz="2000" dirty="0">
                <a:latin typeface="Arial" pitchFamily="34" charset="0"/>
                <a:cs typeface="Arial" pitchFamily="34" charset="0"/>
              </a:rPr>
              <a:t>Cross-Correlation:  Process to measure a similarity between two signals. </a:t>
            </a:r>
          </a:p>
          <a:p>
            <a:pPr>
              <a:lnSpc>
                <a:spcPct val="150000"/>
              </a:lnSpc>
            </a:pPr>
            <a:r>
              <a:rPr lang="en-US" sz="2000" dirty="0">
                <a:latin typeface="Arial" pitchFamily="34" charset="0"/>
                <a:cs typeface="Arial" pitchFamily="34" charset="0"/>
              </a:rPr>
              <a:t>Convolution: Process to transform a signal to another signal. </a:t>
            </a:r>
          </a:p>
        </p:txBody>
      </p:sp>
      <p:sp>
        <p:nvSpPr>
          <p:cNvPr id="14" name="Rectangle 13"/>
          <p:cNvSpPr/>
          <p:nvPr/>
        </p:nvSpPr>
        <p:spPr>
          <a:xfrm>
            <a:off x="6358256" y="3888791"/>
            <a:ext cx="2335896" cy="553998"/>
          </a:xfrm>
          <a:prstGeom prst="rect">
            <a:avLst/>
          </a:prstGeom>
        </p:spPr>
        <p:txBody>
          <a:bodyPr wrap="square">
            <a:spAutoFit/>
          </a:bodyPr>
          <a:lstStyle/>
          <a:p>
            <a:pPr>
              <a:lnSpc>
                <a:spcPct val="150000"/>
              </a:lnSpc>
            </a:pPr>
            <a:r>
              <a:rPr lang="en-US" sz="2000" b="1" dirty="0">
                <a:latin typeface="Arial" pitchFamily="34" charset="0"/>
                <a:cs typeface="Arial" pitchFamily="34" charset="0"/>
              </a:rPr>
              <a:t>Usage</a:t>
            </a:r>
          </a:p>
        </p:txBody>
      </p:sp>
      <p:sp>
        <p:nvSpPr>
          <p:cNvPr id="15" name="Rectangle 14"/>
          <p:cNvSpPr/>
          <p:nvPr/>
        </p:nvSpPr>
        <p:spPr>
          <a:xfrm>
            <a:off x="6358256" y="1331890"/>
            <a:ext cx="5163184" cy="1569660"/>
          </a:xfrm>
          <a:prstGeom prst="rect">
            <a:avLst/>
          </a:prstGeom>
        </p:spPr>
        <p:txBody>
          <a:bodyPr wrap="square">
            <a:spAutoFit/>
          </a:bodyPr>
          <a:lstStyle/>
          <a:p>
            <a:r>
              <a:rPr lang="en-US" sz="2400" dirty="0">
                <a:solidFill>
                  <a:srgbClr val="000000"/>
                </a:solidFill>
                <a:latin typeface="Helvetica" panose="020B0604020202020204" pitchFamily="34" charset="0"/>
              </a:rPr>
              <a:t>The basic difference between convolution and cross-correlation is that the convolution process flips the kernel horizontally and vertically. </a:t>
            </a:r>
            <a:endParaRPr lang="en-US" sz="2400" dirty="0"/>
          </a:p>
        </p:txBody>
      </p:sp>
      <p:sp>
        <p:nvSpPr>
          <p:cNvPr id="4" name="Rectangle 3"/>
          <p:cNvSpPr/>
          <p:nvPr/>
        </p:nvSpPr>
        <p:spPr>
          <a:xfrm>
            <a:off x="1355822" y="5603117"/>
            <a:ext cx="1890261" cy="369332"/>
          </a:xfrm>
          <a:prstGeom prst="rect">
            <a:avLst/>
          </a:prstGeom>
        </p:spPr>
        <p:txBody>
          <a:bodyPr wrap="none">
            <a:spAutoFit/>
          </a:bodyPr>
          <a:lstStyle/>
          <a:p>
            <a:r>
              <a:rPr lang="en-US" dirty="0">
                <a:latin typeface="Arial" pitchFamily="34" charset="0"/>
                <a:cs typeface="Arial" pitchFamily="34" charset="0"/>
              </a:rPr>
              <a:t>cross-correlation</a:t>
            </a:r>
            <a:endParaRPr lang="en-US" dirty="0"/>
          </a:p>
        </p:txBody>
      </p:sp>
      <p:sp>
        <p:nvSpPr>
          <p:cNvPr id="16" name="Rectangle 15"/>
          <p:cNvSpPr/>
          <p:nvPr/>
        </p:nvSpPr>
        <p:spPr>
          <a:xfrm>
            <a:off x="1355822" y="6128897"/>
            <a:ext cx="1351652" cy="369332"/>
          </a:xfrm>
          <a:prstGeom prst="rect">
            <a:avLst/>
          </a:prstGeom>
        </p:spPr>
        <p:txBody>
          <a:bodyPr wrap="none">
            <a:spAutoFit/>
          </a:bodyPr>
          <a:lstStyle/>
          <a:p>
            <a:r>
              <a:rPr lang="en-US" dirty="0">
                <a:latin typeface="Arial" pitchFamily="34" charset="0"/>
                <a:cs typeface="Arial" pitchFamily="34" charset="0"/>
              </a:rPr>
              <a:t>convolution</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917882" y="5603117"/>
                <a:ext cx="4379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Arial" pitchFamily="34" charset="0"/>
                        </a:rPr>
                        <m:t>⨂</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917882" y="5603117"/>
                <a:ext cx="437940" cy="369332"/>
              </a:xfrm>
              <a:prstGeom prst="rect">
                <a:avLst/>
              </a:prstGeom>
              <a:blipFill>
                <a:blip r:embed="rId6"/>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940742" y="6128897"/>
                <a:ext cx="3497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Arial" pitchFamily="34" charset="0"/>
                        </a:rPr>
                        <m:t>∗</m:t>
                      </m:r>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940742" y="6128897"/>
                <a:ext cx="349776"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99301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Guessing Game! Linear Filter: Generating an Identical Image</a:t>
            </a:r>
          </a:p>
        </p:txBody>
      </p:sp>
      <p:graphicFrame>
        <p:nvGraphicFramePr>
          <p:cNvPr id="3" name="Table 2"/>
          <p:cNvGraphicFramePr>
            <a:graphicFrameLocks noGrp="1"/>
          </p:cNvGraphicFramePr>
          <p:nvPr>
            <p:extLst>
              <p:ext uri="{D42A27DB-BD31-4B8C-83A1-F6EECF244321}">
                <p14:modId xmlns:p14="http://schemas.microsoft.com/office/powerpoint/2010/main" val="2973155096"/>
              </p:ext>
            </p:extLst>
          </p:nvPr>
        </p:nvGraphicFramePr>
        <p:xfrm>
          <a:off x="696484" y="1496202"/>
          <a:ext cx="2322486" cy="1972713"/>
        </p:xfrm>
        <a:graphic>
          <a:graphicData uri="http://schemas.openxmlformats.org/drawingml/2006/table">
            <a:tbl>
              <a:tblPr firstRow="1" bandRow="1">
                <a:tableStyleId>{5940675A-B579-460E-94D1-54222C63F5DA}</a:tableStyleId>
              </a:tblPr>
              <a:tblGrid>
                <a:gridCol w="774162">
                  <a:extLst>
                    <a:ext uri="{9D8B030D-6E8A-4147-A177-3AD203B41FA5}">
                      <a16:colId xmlns:a16="http://schemas.microsoft.com/office/drawing/2014/main" val="824280136"/>
                    </a:ext>
                  </a:extLst>
                </a:gridCol>
                <a:gridCol w="774162">
                  <a:extLst>
                    <a:ext uri="{9D8B030D-6E8A-4147-A177-3AD203B41FA5}">
                      <a16:colId xmlns:a16="http://schemas.microsoft.com/office/drawing/2014/main" val="3973727857"/>
                    </a:ext>
                  </a:extLst>
                </a:gridCol>
                <a:gridCol w="774162">
                  <a:extLst>
                    <a:ext uri="{9D8B030D-6E8A-4147-A177-3AD203B41FA5}">
                      <a16:colId xmlns:a16="http://schemas.microsoft.com/office/drawing/2014/main" val="2896104067"/>
                    </a:ext>
                  </a:extLst>
                </a:gridCol>
              </a:tblGrid>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0</a:t>
                      </a:r>
                    </a:p>
                  </a:txBody>
                  <a:tcPr anchor="ctr"/>
                </a:tc>
                <a:extLst>
                  <a:ext uri="{0D108BD9-81ED-4DB2-BD59-A6C34878D82A}">
                    <a16:rowId xmlns:a16="http://schemas.microsoft.com/office/drawing/2014/main" val="4033986438"/>
                  </a:ext>
                </a:extLst>
              </a:tr>
              <a:tr h="657571">
                <a:tc>
                  <a:txBody>
                    <a:bodyPr/>
                    <a:lstStyle/>
                    <a:p>
                      <a:pPr algn="ctr"/>
                      <a:r>
                        <a:rPr lang="en-US" b="1" dirty="0"/>
                        <a:t>0</a:t>
                      </a:r>
                    </a:p>
                  </a:txBody>
                  <a:tcPr anchor="ctr"/>
                </a:tc>
                <a:tc>
                  <a:txBody>
                    <a:bodyPr/>
                    <a:lstStyle/>
                    <a:p>
                      <a:pPr algn="ctr"/>
                      <a:r>
                        <a:rPr lang="en-US" b="1" dirty="0"/>
                        <a:t>1</a:t>
                      </a:r>
                    </a:p>
                  </a:txBody>
                  <a:tcPr anchor="ctr"/>
                </a:tc>
                <a:tc>
                  <a:txBody>
                    <a:bodyPr/>
                    <a:lstStyle/>
                    <a:p>
                      <a:pPr algn="ctr"/>
                      <a:r>
                        <a:rPr lang="en-US" b="1" dirty="0"/>
                        <a:t>0</a:t>
                      </a:r>
                    </a:p>
                  </a:txBody>
                  <a:tcPr anchor="ctr"/>
                </a:tc>
                <a:extLst>
                  <a:ext uri="{0D108BD9-81ED-4DB2-BD59-A6C34878D82A}">
                    <a16:rowId xmlns:a16="http://schemas.microsoft.com/office/drawing/2014/main" val="3815884517"/>
                  </a:ext>
                </a:extLst>
              </a:tr>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0</a:t>
                      </a:r>
                    </a:p>
                  </a:txBody>
                  <a:tcPr anchor="ctr"/>
                </a:tc>
                <a:extLst>
                  <a:ext uri="{0D108BD9-81ED-4DB2-BD59-A6C34878D82A}">
                    <a16:rowId xmlns:a16="http://schemas.microsoft.com/office/drawing/2014/main" val="423906151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099083302"/>
              </p:ext>
            </p:extLst>
          </p:nvPr>
        </p:nvGraphicFramePr>
        <p:xfrm>
          <a:off x="4530778" y="1496202"/>
          <a:ext cx="2317644" cy="1972713"/>
        </p:xfrm>
        <a:graphic>
          <a:graphicData uri="http://schemas.openxmlformats.org/drawingml/2006/table">
            <a:tbl>
              <a:tblPr firstRow="1" bandRow="1">
                <a:tableStyleId>{5940675A-B579-460E-94D1-54222C63F5DA}</a:tableStyleId>
              </a:tblPr>
              <a:tblGrid>
                <a:gridCol w="772548">
                  <a:extLst>
                    <a:ext uri="{9D8B030D-6E8A-4147-A177-3AD203B41FA5}">
                      <a16:colId xmlns:a16="http://schemas.microsoft.com/office/drawing/2014/main" val="824280136"/>
                    </a:ext>
                  </a:extLst>
                </a:gridCol>
                <a:gridCol w="772548">
                  <a:extLst>
                    <a:ext uri="{9D8B030D-6E8A-4147-A177-3AD203B41FA5}">
                      <a16:colId xmlns:a16="http://schemas.microsoft.com/office/drawing/2014/main" val="3973727857"/>
                    </a:ext>
                  </a:extLst>
                </a:gridCol>
                <a:gridCol w="772548">
                  <a:extLst>
                    <a:ext uri="{9D8B030D-6E8A-4147-A177-3AD203B41FA5}">
                      <a16:colId xmlns:a16="http://schemas.microsoft.com/office/drawing/2014/main" val="2896104067"/>
                    </a:ext>
                  </a:extLst>
                </a:gridCol>
              </a:tblGrid>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0</a:t>
                      </a:r>
                    </a:p>
                  </a:txBody>
                  <a:tcPr anchor="ctr"/>
                </a:tc>
                <a:extLst>
                  <a:ext uri="{0D108BD9-81ED-4DB2-BD59-A6C34878D82A}">
                    <a16:rowId xmlns:a16="http://schemas.microsoft.com/office/drawing/2014/main" val="4033986438"/>
                  </a:ext>
                </a:extLst>
              </a:tr>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1</a:t>
                      </a:r>
                    </a:p>
                  </a:txBody>
                  <a:tcPr anchor="ctr"/>
                </a:tc>
                <a:extLst>
                  <a:ext uri="{0D108BD9-81ED-4DB2-BD59-A6C34878D82A}">
                    <a16:rowId xmlns:a16="http://schemas.microsoft.com/office/drawing/2014/main" val="3815884517"/>
                  </a:ext>
                </a:extLst>
              </a:tr>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0</a:t>
                      </a:r>
                    </a:p>
                  </a:txBody>
                  <a:tcPr anchor="ctr"/>
                </a:tc>
                <a:extLst>
                  <a:ext uri="{0D108BD9-81ED-4DB2-BD59-A6C34878D82A}">
                    <a16:rowId xmlns:a16="http://schemas.microsoft.com/office/drawing/2014/main" val="4239061510"/>
                  </a:ext>
                </a:extLst>
              </a:tr>
            </a:tbl>
          </a:graphicData>
        </a:graphic>
      </p:graphicFrame>
      <p:pic>
        <p:nvPicPr>
          <p:cNvPr id="7" name="Picture 1" descr="C:\Users\cmyeum\AppData\Local\Temp\ConnectorClipboard6191466968647178601\image15494808343440.png"/>
          <p:cNvPicPr>
            <a:picLocks noChangeAspect="1" noChangeArrowheads="1"/>
          </p:cNvPicPr>
          <p:nvPr/>
        </p:nvPicPr>
        <p:blipFill rotWithShape="1">
          <a:blip r:embed="rId2">
            <a:extLst>
              <a:ext uri="{28A0092B-C50C-407E-A947-70E740481C1C}">
                <a14:useLocalDpi xmlns:a14="http://schemas.microsoft.com/office/drawing/2010/main" val="0"/>
              </a:ext>
            </a:extLst>
          </a:blip>
          <a:srcRect l="8769" t="23486" r="49327" b="27171"/>
          <a:stretch/>
        </p:blipFill>
        <p:spPr bwMode="auto">
          <a:xfrm>
            <a:off x="4221188" y="3960536"/>
            <a:ext cx="2936823" cy="24342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3349699572"/>
              </p:ext>
            </p:extLst>
          </p:nvPr>
        </p:nvGraphicFramePr>
        <p:xfrm>
          <a:off x="696484" y="4099706"/>
          <a:ext cx="2322486" cy="2155950"/>
        </p:xfrm>
        <a:graphic>
          <a:graphicData uri="http://schemas.openxmlformats.org/drawingml/2006/table">
            <a:tbl>
              <a:tblPr firstRow="1" bandRow="1">
                <a:tableStyleId>{5940675A-B579-460E-94D1-54222C63F5DA}</a:tableStyleId>
              </a:tblPr>
              <a:tblGrid>
                <a:gridCol w="774162">
                  <a:extLst>
                    <a:ext uri="{9D8B030D-6E8A-4147-A177-3AD203B41FA5}">
                      <a16:colId xmlns:a16="http://schemas.microsoft.com/office/drawing/2014/main" val="824280136"/>
                    </a:ext>
                  </a:extLst>
                </a:gridCol>
                <a:gridCol w="774162">
                  <a:extLst>
                    <a:ext uri="{9D8B030D-6E8A-4147-A177-3AD203B41FA5}">
                      <a16:colId xmlns:a16="http://schemas.microsoft.com/office/drawing/2014/main" val="3973727857"/>
                    </a:ext>
                  </a:extLst>
                </a:gridCol>
                <a:gridCol w="774162">
                  <a:extLst>
                    <a:ext uri="{9D8B030D-6E8A-4147-A177-3AD203B41FA5}">
                      <a16:colId xmlns:a16="http://schemas.microsoft.com/office/drawing/2014/main" val="2896104067"/>
                    </a:ext>
                  </a:extLst>
                </a:gridCol>
              </a:tblGrid>
              <a:tr h="718650">
                <a:tc>
                  <a:txBody>
                    <a:bodyPr/>
                    <a:lstStyle/>
                    <a:p>
                      <a:pPr algn="ctr"/>
                      <a:r>
                        <a:rPr lang="en-US" sz="1600" b="1" dirty="0"/>
                        <a:t>-0.11</a:t>
                      </a:r>
                    </a:p>
                  </a:txBody>
                  <a:tcPr marL="119157" marR="119157" marT="59578" marB="59578" anchor="ctr"/>
                </a:tc>
                <a:tc>
                  <a:txBody>
                    <a:bodyPr/>
                    <a:lstStyle/>
                    <a:p>
                      <a:pPr algn="ctr"/>
                      <a:r>
                        <a:rPr lang="en-US" sz="1600" b="1" dirty="0"/>
                        <a:t>-0.11</a:t>
                      </a:r>
                    </a:p>
                  </a:txBody>
                  <a:tcPr marL="119157" marR="119157" marT="59578" marB="59578" anchor="ctr"/>
                </a:tc>
                <a:tc>
                  <a:txBody>
                    <a:bodyPr/>
                    <a:lstStyle/>
                    <a:p>
                      <a:pPr algn="ctr"/>
                      <a:r>
                        <a:rPr lang="en-US" sz="1600" b="1" dirty="0"/>
                        <a:t>-0.11</a:t>
                      </a:r>
                    </a:p>
                  </a:txBody>
                  <a:tcPr marL="119157" marR="119157" marT="59578" marB="59578" anchor="ctr"/>
                </a:tc>
                <a:extLst>
                  <a:ext uri="{0D108BD9-81ED-4DB2-BD59-A6C34878D82A}">
                    <a16:rowId xmlns:a16="http://schemas.microsoft.com/office/drawing/2014/main" val="4033986438"/>
                  </a:ext>
                </a:extLst>
              </a:tr>
              <a:tr h="718650">
                <a:tc>
                  <a:txBody>
                    <a:bodyPr/>
                    <a:lstStyle/>
                    <a:p>
                      <a:pPr algn="ctr"/>
                      <a:r>
                        <a:rPr lang="en-US" sz="1600" b="1" dirty="0"/>
                        <a:t>-0.11</a:t>
                      </a:r>
                    </a:p>
                  </a:txBody>
                  <a:tcPr marL="119157" marR="119157" marT="59578" marB="59578" anchor="ctr"/>
                </a:tc>
                <a:tc>
                  <a:txBody>
                    <a:bodyPr/>
                    <a:lstStyle/>
                    <a:p>
                      <a:pPr algn="ctr"/>
                      <a:r>
                        <a:rPr lang="en-US" sz="1600" b="1" dirty="0"/>
                        <a:t>1.89</a:t>
                      </a:r>
                    </a:p>
                  </a:txBody>
                  <a:tcPr marL="119157" marR="119157" marT="59578" marB="59578" anchor="ctr"/>
                </a:tc>
                <a:tc>
                  <a:txBody>
                    <a:bodyPr/>
                    <a:lstStyle/>
                    <a:p>
                      <a:pPr algn="ctr"/>
                      <a:r>
                        <a:rPr lang="en-US" sz="1600" b="1" dirty="0"/>
                        <a:t>-0.11</a:t>
                      </a:r>
                    </a:p>
                  </a:txBody>
                  <a:tcPr marL="119157" marR="119157" marT="59578" marB="59578" anchor="ctr"/>
                </a:tc>
                <a:extLst>
                  <a:ext uri="{0D108BD9-81ED-4DB2-BD59-A6C34878D82A}">
                    <a16:rowId xmlns:a16="http://schemas.microsoft.com/office/drawing/2014/main" val="3815884517"/>
                  </a:ext>
                </a:extLst>
              </a:tr>
              <a:tr h="718650">
                <a:tc>
                  <a:txBody>
                    <a:bodyPr/>
                    <a:lstStyle/>
                    <a:p>
                      <a:pPr algn="ctr"/>
                      <a:r>
                        <a:rPr lang="en-US" sz="1600" b="1" dirty="0"/>
                        <a:t>-0.11</a:t>
                      </a:r>
                    </a:p>
                  </a:txBody>
                  <a:tcPr marL="119157" marR="119157" marT="59578" marB="59578" anchor="ctr"/>
                </a:tc>
                <a:tc>
                  <a:txBody>
                    <a:bodyPr/>
                    <a:lstStyle/>
                    <a:p>
                      <a:pPr algn="ctr"/>
                      <a:r>
                        <a:rPr lang="en-US" sz="1600" b="1" dirty="0"/>
                        <a:t>-0.11</a:t>
                      </a:r>
                    </a:p>
                  </a:txBody>
                  <a:tcPr marL="119157" marR="119157" marT="59578" marB="59578" anchor="ctr"/>
                </a:tc>
                <a:tc>
                  <a:txBody>
                    <a:bodyPr/>
                    <a:lstStyle/>
                    <a:p>
                      <a:pPr algn="ctr"/>
                      <a:r>
                        <a:rPr lang="en-US" sz="1600" b="1" dirty="0"/>
                        <a:t>-0.11</a:t>
                      </a:r>
                    </a:p>
                  </a:txBody>
                  <a:tcPr marL="119157" marR="119157" marT="59578" marB="59578" anchor="ctr"/>
                </a:tc>
                <a:extLst>
                  <a:ext uri="{0D108BD9-81ED-4DB2-BD59-A6C34878D82A}">
                    <a16:rowId xmlns:a16="http://schemas.microsoft.com/office/drawing/2014/main" val="4239061510"/>
                  </a:ext>
                </a:extLst>
              </a:tr>
            </a:tbl>
          </a:graphicData>
        </a:graphic>
      </p:graphicFrame>
      <p:pic>
        <p:nvPicPr>
          <p:cNvPr id="9" name="Picture 8"/>
          <p:cNvPicPr>
            <a:picLocks noChangeAspect="1"/>
          </p:cNvPicPr>
          <p:nvPr/>
        </p:nvPicPr>
        <p:blipFill>
          <a:blip r:embed="rId3"/>
          <a:stretch>
            <a:fillRect/>
          </a:stretch>
        </p:blipFill>
        <p:spPr>
          <a:xfrm>
            <a:off x="7577698" y="1496202"/>
            <a:ext cx="2997750" cy="1972713"/>
          </a:xfrm>
          <a:prstGeom prst="rect">
            <a:avLst/>
          </a:prstGeom>
        </p:spPr>
      </p:pic>
    </p:spTree>
    <p:extLst>
      <p:ext uri="{BB962C8B-B14F-4D97-AF65-F5344CB8AC3E}">
        <p14:creationId xmlns:p14="http://schemas.microsoft.com/office/powerpoint/2010/main" val="1156032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Guessing Game! Linear Filter: Generating an Identical Image</a:t>
            </a:r>
          </a:p>
        </p:txBody>
      </p:sp>
      <p:graphicFrame>
        <p:nvGraphicFramePr>
          <p:cNvPr id="3" name="Table 2"/>
          <p:cNvGraphicFramePr>
            <a:graphicFrameLocks noGrp="1"/>
          </p:cNvGraphicFramePr>
          <p:nvPr>
            <p:extLst>
              <p:ext uri="{D42A27DB-BD31-4B8C-83A1-F6EECF244321}">
                <p14:modId xmlns:p14="http://schemas.microsoft.com/office/powerpoint/2010/main" val="3456763856"/>
              </p:ext>
            </p:extLst>
          </p:nvPr>
        </p:nvGraphicFramePr>
        <p:xfrm>
          <a:off x="5395277" y="1617311"/>
          <a:ext cx="1419225" cy="1112520"/>
        </p:xfrm>
        <a:graphic>
          <a:graphicData uri="http://schemas.openxmlformats.org/drawingml/2006/table">
            <a:tbl>
              <a:tblPr firstRow="1" bandRow="1">
                <a:tableStyleId>{5940675A-B579-460E-94D1-54222C63F5DA}</a:tableStyleId>
              </a:tblPr>
              <a:tblGrid>
                <a:gridCol w="473075">
                  <a:extLst>
                    <a:ext uri="{9D8B030D-6E8A-4147-A177-3AD203B41FA5}">
                      <a16:colId xmlns:a16="http://schemas.microsoft.com/office/drawing/2014/main" val="824280136"/>
                    </a:ext>
                  </a:extLst>
                </a:gridCol>
                <a:gridCol w="473075">
                  <a:extLst>
                    <a:ext uri="{9D8B030D-6E8A-4147-A177-3AD203B41FA5}">
                      <a16:colId xmlns:a16="http://schemas.microsoft.com/office/drawing/2014/main" val="3973727857"/>
                    </a:ext>
                  </a:extLst>
                </a:gridCol>
                <a:gridCol w="473075">
                  <a:extLst>
                    <a:ext uri="{9D8B030D-6E8A-4147-A177-3AD203B41FA5}">
                      <a16:colId xmlns:a16="http://schemas.microsoft.com/office/drawing/2014/main" val="2896104067"/>
                    </a:ext>
                  </a:extLst>
                </a:gridCol>
              </a:tblGrid>
              <a:tr h="370840">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0</a:t>
                      </a:r>
                    </a:p>
                  </a:txBody>
                  <a:tcPr/>
                </a:tc>
                <a:extLst>
                  <a:ext uri="{0D108BD9-81ED-4DB2-BD59-A6C34878D82A}">
                    <a16:rowId xmlns:a16="http://schemas.microsoft.com/office/drawing/2014/main" val="4033986438"/>
                  </a:ext>
                </a:extLst>
              </a:tr>
              <a:tr h="370840">
                <a:tc>
                  <a:txBody>
                    <a:bodyPr/>
                    <a:lstStyle/>
                    <a:p>
                      <a:pPr algn="ctr"/>
                      <a:r>
                        <a:rPr lang="en-US" b="1" dirty="0"/>
                        <a:t>0</a:t>
                      </a:r>
                    </a:p>
                  </a:txBody>
                  <a:tcPr/>
                </a:tc>
                <a:tc>
                  <a:txBody>
                    <a:bodyPr/>
                    <a:lstStyle/>
                    <a:p>
                      <a:pPr algn="ctr"/>
                      <a:r>
                        <a:rPr lang="en-US" b="1" dirty="0"/>
                        <a:t>1</a:t>
                      </a:r>
                    </a:p>
                  </a:txBody>
                  <a:tcPr/>
                </a:tc>
                <a:tc>
                  <a:txBody>
                    <a:bodyPr/>
                    <a:lstStyle/>
                    <a:p>
                      <a:pPr algn="ctr"/>
                      <a:r>
                        <a:rPr lang="en-US" b="1" dirty="0"/>
                        <a:t>0</a:t>
                      </a:r>
                    </a:p>
                  </a:txBody>
                  <a:tcPr/>
                </a:tc>
                <a:extLst>
                  <a:ext uri="{0D108BD9-81ED-4DB2-BD59-A6C34878D82A}">
                    <a16:rowId xmlns:a16="http://schemas.microsoft.com/office/drawing/2014/main" val="3815884517"/>
                  </a:ext>
                </a:extLst>
              </a:tr>
              <a:tr h="370840">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0</a:t>
                      </a:r>
                    </a:p>
                  </a:txBody>
                  <a:tcPr/>
                </a:tc>
                <a:extLst>
                  <a:ext uri="{0D108BD9-81ED-4DB2-BD59-A6C34878D82A}">
                    <a16:rowId xmlns:a16="http://schemas.microsoft.com/office/drawing/2014/main" val="4239061510"/>
                  </a:ext>
                </a:extLst>
              </a:tr>
            </a:tbl>
          </a:graphicData>
        </a:graphic>
      </p:graphicFrame>
      <mc:AlternateContent xmlns:mc="http://schemas.openxmlformats.org/markup-compatibility/2006" xmlns:a14="http://schemas.microsoft.com/office/drawing/2010/main">
        <mc:Choice Requires="a14">
          <p:sp>
            <p:nvSpPr>
              <p:cNvPr id="5" name="Rectangle 4"/>
              <p:cNvSpPr/>
              <p:nvPr/>
            </p:nvSpPr>
            <p:spPr>
              <a:xfrm>
                <a:off x="4042671" y="1698535"/>
                <a:ext cx="676788"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a:latin typeface="Cambria Math" panose="02040503050406030204" pitchFamily="18" charset="0"/>
                          <a:ea typeface="Cambria Math" panose="02040503050406030204" pitchFamily="18" charset="0"/>
                          <a:cs typeface="Arial" pitchFamily="34" charset="0"/>
                        </a:rPr>
                        <m:t>∗</m:t>
                      </m:r>
                    </m:oMath>
                  </m:oMathPara>
                </a14:m>
                <a:endParaRPr lang="en-US" sz="5400" dirty="0"/>
              </a:p>
            </p:txBody>
          </p:sp>
        </mc:Choice>
        <mc:Fallback xmlns="">
          <p:sp>
            <p:nvSpPr>
              <p:cNvPr id="5" name="Rectangle 4"/>
              <p:cNvSpPr>
                <a:spLocks noRot="1" noChangeAspect="1" noMove="1" noResize="1" noEditPoints="1" noAdjustHandles="1" noChangeArrowheads="1" noChangeShapeType="1" noTextEdit="1"/>
              </p:cNvSpPr>
              <p:nvPr/>
            </p:nvSpPr>
            <p:spPr>
              <a:xfrm>
                <a:off x="4042671" y="1698535"/>
                <a:ext cx="676788" cy="92333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7490320" y="1698535"/>
                <a:ext cx="85953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ea typeface="Cambria Math" panose="02040503050406030204" pitchFamily="18" charset="0"/>
                          <a:cs typeface="Arial" pitchFamily="34" charset="0"/>
                        </a:rPr>
                        <m:t>=</m:t>
                      </m:r>
                    </m:oMath>
                  </m:oMathPara>
                </a14:m>
                <a:endParaRPr lang="en-US" sz="5400" dirty="0"/>
              </a:p>
            </p:txBody>
          </p:sp>
        </mc:Choice>
        <mc:Fallback xmlns="">
          <p:sp>
            <p:nvSpPr>
              <p:cNvPr id="6" name="Rectangle 5"/>
              <p:cNvSpPr>
                <a:spLocks noRot="1" noChangeAspect="1" noMove="1" noResize="1" noEditPoints="1" noAdjustHandles="1" noChangeArrowheads="1" noChangeShapeType="1" noTextEdit="1"/>
              </p:cNvSpPr>
              <p:nvPr/>
            </p:nvSpPr>
            <p:spPr>
              <a:xfrm>
                <a:off x="7490320" y="1698535"/>
                <a:ext cx="859530" cy="923330"/>
              </a:xfrm>
              <a:prstGeom prst="rect">
                <a:avLst/>
              </a:prstGeom>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rotWithShape="1">
          <a:blip r:embed="rId4"/>
          <a:srcRect r="51057"/>
          <a:stretch/>
        </p:blipFill>
        <p:spPr>
          <a:xfrm>
            <a:off x="777587" y="242050"/>
            <a:ext cx="2728797" cy="4189500"/>
          </a:xfrm>
          <a:prstGeom prst="rect">
            <a:avLst/>
          </a:prstGeom>
        </p:spPr>
      </p:pic>
      <p:pic>
        <p:nvPicPr>
          <p:cNvPr id="8" name="Picture 7"/>
          <p:cNvPicPr>
            <a:picLocks noChangeAspect="1"/>
          </p:cNvPicPr>
          <p:nvPr/>
        </p:nvPicPr>
        <p:blipFill rotWithShape="1">
          <a:blip r:embed="rId4"/>
          <a:srcRect l="53747"/>
          <a:stretch/>
        </p:blipFill>
        <p:spPr>
          <a:xfrm>
            <a:off x="8794504" y="242050"/>
            <a:ext cx="2578843" cy="4189500"/>
          </a:xfrm>
          <a:prstGeom prst="rect">
            <a:avLst/>
          </a:prstGeom>
        </p:spPr>
      </p:pic>
      <p:pic>
        <p:nvPicPr>
          <p:cNvPr id="10" name="Picture 9"/>
          <p:cNvPicPr>
            <a:picLocks noChangeAspect="1"/>
          </p:cNvPicPr>
          <p:nvPr/>
        </p:nvPicPr>
        <p:blipFill>
          <a:blip r:embed="rId5"/>
          <a:stretch>
            <a:fillRect/>
          </a:stretch>
        </p:blipFill>
        <p:spPr>
          <a:xfrm>
            <a:off x="-153021" y="3800987"/>
            <a:ext cx="9345857" cy="2926080"/>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9082225" y="4887153"/>
                <a:ext cx="2354747"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cs typeface="Arial" pitchFamily="34" charset="0"/>
                        </a:rPr>
                        <m:t>𝐹</m:t>
                      </m:r>
                      <m:r>
                        <a:rPr lang="en-US" sz="4000" i="1">
                          <a:latin typeface="Cambria Math" panose="02040503050406030204" pitchFamily="18" charset="0"/>
                          <a:ea typeface="Cambria Math" panose="02040503050406030204" pitchFamily="18" charset="0"/>
                          <a:cs typeface="Arial" pitchFamily="34" charset="0"/>
                        </a:rPr>
                        <m:t>∗</m:t>
                      </m:r>
                      <m:r>
                        <a:rPr lang="en-US" sz="4000" i="1">
                          <a:latin typeface="Cambria Math" panose="02040503050406030204" pitchFamily="18" charset="0"/>
                          <a:cs typeface="Arial" pitchFamily="34" charset="0"/>
                        </a:rPr>
                        <m:t>𝐻</m:t>
                      </m:r>
                      <m:r>
                        <a:rPr lang="en-US" sz="4000" i="1">
                          <a:latin typeface="Cambria Math" panose="02040503050406030204" pitchFamily="18" charset="0"/>
                          <a:cs typeface="Arial" pitchFamily="34" charset="0"/>
                        </a:rPr>
                        <m:t>=</m:t>
                      </m:r>
                      <m:r>
                        <a:rPr lang="en-US" sz="4000" i="1">
                          <a:latin typeface="Cambria Math" panose="02040503050406030204" pitchFamily="18" charset="0"/>
                          <a:cs typeface="Arial" pitchFamily="34" charset="0"/>
                        </a:rPr>
                        <m:t>𝐺</m:t>
                      </m:r>
                    </m:oMath>
                  </m:oMathPara>
                </a14:m>
                <a:endParaRPr lang="en-US" sz="4000" dirty="0">
                  <a:latin typeface="Arial" pitchFamily="34" charset="0"/>
                  <a:cs typeface="Arial"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9082225" y="4887153"/>
                <a:ext cx="2354747" cy="615553"/>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35101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Guessing Game! Linear Filter: Shifting Pixels</a:t>
            </a:r>
          </a:p>
        </p:txBody>
      </p:sp>
      <p:graphicFrame>
        <p:nvGraphicFramePr>
          <p:cNvPr id="3" name="Table 2"/>
          <p:cNvGraphicFramePr>
            <a:graphicFrameLocks noGrp="1"/>
          </p:cNvGraphicFramePr>
          <p:nvPr/>
        </p:nvGraphicFramePr>
        <p:xfrm>
          <a:off x="696484" y="1496202"/>
          <a:ext cx="2322486" cy="1972713"/>
        </p:xfrm>
        <a:graphic>
          <a:graphicData uri="http://schemas.openxmlformats.org/drawingml/2006/table">
            <a:tbl>
              <a:tblPr firstRow="1" bandRow="1">
                <a:tableStyleId>{5940675A-B579-460E-94D1-54222C63F5DA}</a:tableStyleId>
              </a:tblPr>
              <a:tblGrid>
                <a:gridCol w="774162">
                  <a:extLst>
                    <a:ext uri="{9D8B030D-6E8A-4147-A177-3AD203B41FA5}">
                      <a16:colId xmlns:a16="http://schemas.microsoft.com/office/drawing/2014/main" val="824280136"/>
                    </a:ext>
                  </a:extLst>
                </a:gridCol>
                <a:gridCol w="774162">
                  <a:extLst>
                    <a:ext uri="{9D8B030D-6E8A-4147-A177-3AD203B41FA5}">
                      <a16:colId xmlns:a16="http://schemas.microsoft.com/office/drawing/2014/main" val="3973727857"/>
                    </a:ext>
                  </a:extLst>
                </a:gridCol>
                <a:gridCol w="774162">
                  <a:extLst>
                    <a:ext uri="{9D8B030D-6E8A-4147-A177-3AD203B41FA5}">
                      <a16:colId xmlns:a16="http://schemas.microsoft.com/office/drawing/2014/main" val="2896104067"/>
                    </a:ext>
                  </a:extLst>
                </a:gridCol>
              </a:tblGrid>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0</a:t>
                      </a:r>
                    </a:p>
                  </a:txBody>
                  <a:tcPr anchor="ctr"/>
                </a:tc>
                <a:extLst>
                  <a:ext uri="{0D108BD9-81ED-4DB2-BD59-A6C34878D82A}">
                    <a16:rowId xmlns:a16="http://schemas.microsoft.com/office/drawing/2014/main" val="4033986438"/>
                  </a:ext>
                </a:extLst>
              </a:tr>
              <a:tr h="657571">
                <a:tc>
                  <a:txBody>
                    <a:bodyPr/>
                    <a:lstStyle/>
                    <a:p>
                      <a:pPr algn="ctr"/>
                      <a:r>
                        <a:rPr lang="en-US" b="1" dirty="0"/>
                        <a:t>0</a:t>
                      </a:r>
                    </a:p>
                  </a:txBody>
                  <a:tcPr anchor="ctr"/>
                </a:tc>
                <a:tc>
                  <a:txBody>
                    <a:bodyPr/>
                    <a:lstStyle/>
                    <a:p>
                      <a:pPr algn="ctr"/>
                      <a:r>
                        <a:rPr lang="en-US" b="1" dirty="0"/>
                        <a:t>1</a:t>
                      </a:r>
                    </a:p>
                  </a:txBody>
                  <a:tcPr anchor="ctr"/>
                </a:tc>
                <a:tc>
                  <a:txBody>
                    <a:bodyPr/>
                    <a:lstStyle/>
                    <a:p>
                      <a:pPr algn="ctr"/>
                      <a:r>
                        <a:rPr lang="en-US" b="1" dirty="0"/>
                        <a:t>0</a:t>
                      </a:r>
                    </a:p>
                  </a:txBody>
                  <a:tcPr anchor="ctr"/>
                </a:tc>
                <a:extLst>
                  <a:ext uri="{0D108BD9-81ED-4DB2-BD59-A6C34878D82A}">
                    <a16:rowId xmlns:a16="http://schemas.microsoft.com/office/drawing/2014/main" val="3815884517"/>
                  </a:ext>
                </a:extLst>
              </a:tr>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0</a:t>
                      </a:r>
                    </a:p>
                  </a:txBody>
                  <a:tcPr anchor="ctr"/>
                </a:tc>
                <a:extLst>
                  <a:ext uri="{0D108BD9-81ED-4DB2-BD59-A6C34878D82A}">
                    <a16:rowId xmlns:a16="http://schemas.microsoft.com/office/drawing/2014/main" val="4239061510"/>
                  </a:ext>
                </a:extLst>
              </a:tr>
            </a:tbl>
          </a:graphicData>
        </a:graphic>
      </p:graphicFrame>
      <p:graphicFrame>
        <p:nvGraphicFramePr>
          <p:cNvPr id="6" name="Table 5"/>
          <p:cNvGraphicFramePr>
            <a:graphicFrameLocks noGrp="1"/>
          </p:cNvGraphicFramePr>
          <p:nvPr/>
        </p:nvGraphicFramePr>
        <p:xfrm>
          <a:off x="4530778" y="1496202"/>
          <a:ext cx="2317644" cy="1972713"/>
        </p:xfrm>
        <a:graphic>
          <a:graphicData uri="http://schemas.openxmlformats.org/drawingml/2006/table">
            <a:tbl>
              <a:tblPr firstRow="1" bandRow="1">
                <a:tableStyleId>{5940675A-B579-460E-94D1-54222C63F5DA}</a:tableStyleId>
              </a:tblPr>
              <a:tblGrid>
                <a:gridCol w="772548">
                  <a:extLst>
                    <a:ext uri="{9D8B030D-6E8A-4147-A177-3AD203B41FA5}">
                      <a16:colId xmlns:a16="http://schemas.microsoft.com/office/drawing/2014/main" val="824280136"/>
                    </a:ext>
                  </a:extLst>
                </a:gridCol>
                <a:gridCol w="772548">
                  <a:extLst>
                    <a:ext uri="{9D8B030D-6E8A-4147-A177-3AD203B41FA5}">
                      <a16:colId xmlns:a16="http://schemas.microsoft.com/office/drawing/2014/main" val="3973727857"/>
                    </a:ext>
                  </a:extLst>
                </a:gridCol>
                <a:gridCol w="772548">
                  <a:extLst>
                    <a:ext uri="{9D8B030D-6E8A-4147-A177-3AD203B41FA5}">
                      <a16:colId xmlns:a16="http://schemas.microsoft.com/office/drawing/2014/main" val="2896104067"/>
                    </a:ext>
                  </a:extLst>
                </a:gridCol>
              </a:tblGrid>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0</a:t>
                      </a:r>
                    </a:p>
                  </a:txBody>
                  <a:tcPr anchor="ctr"/>
                </a:tc>
                <a:extLst>
                  <a:ext uri="{0D108BD9-81ED-4DB2-BD59-A6C34878D82A}">
                    <a16:rowId xmlns:a16="http://schemas.microsoft.com/office/drawing/2014/main" val="4033986438"/>
                  </a:ext>
                </a:extLst>
              </a:tr>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1</a:t>
                      </a:r>
                    </a:p>
                  </a:txBody>
                  <a:tcPr anchor="ctr"/>
                </a:tc>
                <a:extLst>
                  <a:ext uri="{0D108BD9-81ED-4DB2-BD59-A6C34878D82A}">
                    <a16:rowId xmlns:a16="http://schemas.microsoft.com/office/drawing/2014/main" val="3815884517"/>
                  </a:ext>
                </a:extLst>
              </a:tr>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0</a:t>
                      </a:r>
                    </a:p>
                  </a:txBody>
                  <a:tcPr anchor="ctr"/>
                </a:tc>
                <a:extLst>
                  <a:ext uri="{0D108BD9-81ED-4DB2-BD59-A6C34878D82A}">
                    <a16:rowId xmlns:a16="http://schemas.microsoft.com/office/drawing/2014/main" val="4239061510"/>
                  </a:ext>
                </a:extLst>
              </a:tr>
            </a:tbl>
          </a:graphicData>
        </a:graphic>
      </p:graphicFrame>
      <p:pic>
        <p:nvPicPr>
          <p:cNvPr id="7" name="Picture 1" descr="C:\Users\cmyeum\AppData\Local\Temp\ConnectorClipboard6191466968647178601\image15494808343440.png"/>
          <p:cNvPicPr>
            <a:picLocks noChangeAspect="1" noChangeArrowheads="1"/>
          </p:cNvPicPr>
          <p:nvPr/>
        </p:nvPicPr>
        <p:blipFill rotWithShape="1">
          <a:blip r:embed="rId2">
            <a:extLst>
              <a:ext uri="{28A0092B-C50C-407E-A947-70E740481C1C}">
                <a14:useLocalDpi xmlns:a14="http://schemas.microsoft.com/office/drawing/2010/main" val="0"/>
              </a:ext>
            </a:extLst>
          </a:blip>
          <a:srcRect l="8769" t="23486" r="49327" b="27171"/>
          <a:stretch/>
        </p:blipFill>
        <p:spPr bwMode="auto">
          <a:xfrm>
            <a:off x="4221188" y="3960536"/>
            <a:ext cx="2936823" cy="24342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nvGraphicFramePr>
        <p:xfrm>
          <a:off x="696484" y="4099706"/>
          <a:ext cx="2322486" cy="2155950"/>
        </p:xfrm>
        <a:graphic>
          <a:graphicData uri="http://schemas.openxmlformats.org/drawingml/2006/table">
            <a:tbl>
              <a:tblPr firstRow="1" bandRow="1">
                <a:tableStyleId>{5940675A-B579-460E-94D1-54222C63F5DA}</a:tableStyleId>
              </a:tblPr>
              <a:tblGrid>
                <a:gridCol w="774162">
                  <a:extLst>
                    <a:ext uri="{9D8B030D-6E8A-4147-A177-3AD203B41FA5}">
                      <a16:colId xmlns:a16="http://schemas.microsoft.com/office/drawing/2014/main" val="824280136"/>
                    </a:ext>
                  </a:extLst>
                </a:gridCol>
                <a:gridCol w="774162">
                  <a:extLst>
                    <a:ext uri="{9D8B030D-6E8A-4147-A177-3AD203B41FA5}">
                      <a16:colId xmlns:a16="http://schemas.microsoft.com/office/drawing/2014/main" val="3973727857"/>
                    </a:ext>
                  </a:extLst>
                </a:gridCol>
                <a:gridCol w="774162">
                  <a:extLst>
                    <a:ext uri="{9D8B030D-6E8A-4147-A177-3AD203B41FA5}">
                      <a16:colId xmlns:a16="http://schemas.microsoft.com/office/drawing/2014/main" val="2896104067"/>
                    </a:ext>
                  </a:extLst>
                </a:gridCol>
              </a:tblGrid>
              <a:tr h="718650">
                <a:tc>
                  <a:txBody>
                    <a:bodyPr/>
                    <a:lstStyle/>
                    <a:p>
                      <a:pPr algn="ctr"/>
                      <a:r>
                        <a:rPr lang="en-US" sz="1600" b="1" dirty="0"/>
                        <a:t>-0.11</a:t>
                      </a:r>
                    </a:p>
                  </a:txBody>
                  <a:tcPr marL="119157" marR="119157" marT="59578" marB="59578" anchor="ctr"/>
                </a:tc>
                <a:tc>
                  <a:txBody>
                    <a:bodyPr/>
                    <a:lstStyle/>
                    <a:p>
                      <a:pPr algn="ctr"/>
                      <a:r>
                        <a:rPr lang="en-US" sz="1600" b="1" dirty="0"/>
                        <a:t>-0.11</a:t>
                      </a:r>
                    </a:p>
                  </a:txBody>
                  <a:tcPr marL="119157" marR="119157" marT="59578" marB="59578" anchor="ctr"/>
                </a:tc>
                <a:tc>
                  <a:txBody>
                    <a:bodyPr/>
                    <a:lstStyle/>
                    <a:p>
                      <a:pPr algn="ctr"/>
                      <a:r>
                        <a:rPr lang="en-US" sz="1600" b="1" dirty="0"/>
                        <a:t>-0.11</a:t>
                      </a:r>
                    </a:p>
                  </a:txBody>
                  <a:tcPr marL="119157" marR="119157" marT="59578" marB="59578" anchor="ctr"/>
                </a:tc>
                <a:extLst>
                  <a:ext uri="{0D108BD9-81ED-4DB2-BD59-A6C34878D82A}">
                    <a16:rowId xmlns:a16="http://schemas.microsoft.com/office/drawing/2014/main" val="4033986438"/>
                  </a:ext>
                </a:extLst>
              </a:tr>
              <a:tr h="718650">
                <a:tc>
                  <a:txBody>
                    <a:bodyPr/>
                    <a:lstStyle/>
                    <a:p>
                      <a:pPr algn="ctr"/>
                      <a:r>
                        <a:rPr lang="en-US" sz="1600" b="1" dirty="0"/>
                        <a:t>-0.11</a:t>
                      </a:r>
                    </a:p>
                  </a:txBody>
                  <a:tcPr marL="119157" marR="119157" marT="59578" marB="59578" anchor="ctr"/>
                </a:tc>
                <a:tc>
                  <a:txBody>
                    <a:bodyPr/>
                    <a:lstStyle/>
                    <a:p>
                      <a:pPr algn="ctr"/>
                      <a:r>
                        <a:rPr lang="en-US" sz="1600" b="1" dirty="0"/>
                        <a:t>1.89</a:t>
                      </a:r>
                    </a:p>
                  </a:txBody>
                  <a:tcPr marL="119157" marR="119157" marT="59578" marB="59578" anchor="ctr"/>
                </a:tc>
                <a:tc>
                  <a:txBody>
                    <a:bodyPr/>
                    <a:lstStyle/>
                    <a:p>
                      <a:pPr algn="ctr"/>
                      <a:r>
                        <a:rPr lang="en-US" sz="1600" b="1" dirty="0"/>
                        <a:t>-0.11</a:t>
                      </a:r>
                    </a:p>
                  </a:txBody>
                  <a:tcPr marL="119157" marR="119157" marT="59578" marB="59578" anchor="ctr"/>
                </a:tc>
                <a:extLst>
                  <a:ext uri="{0D108BD9-81ED-4DB2-BD59-A6C34878D82A}">
                    <a16:rowId xmlns:a16="http://schemas.microsoft.com/office/drawing/2014/main" val="3815884517"/>
                  </a:ext>
                </a:extLst>
              </a:tr>
              <a:tr h="718650">
                <a:tc>
                  <a:txBody>
                    <a:bodyPr/>
                    <a:lstStyle/>
                    <a:p>
                      <a:pPr algn="ctr"/>
                      <a:r>
                        <a:rPr lang="en-US" sz="1600" b="1" dirty="0"/>
                        <a:t>-0.11</a:t>
                      </a:r>
                    </a:p>
                  </a:txBody>
                  <a:tcPr marL="119157" marR="119157" marT="59578" marB="59578" anchor="ctr"/>
                </a:tc>
                <a:tc>
                  <a:txBody>
                    <a:bodyPr/>
                    <a:lstStyle/>
                    <a:p>
                      <a:pPr algn="ctr"/>
                      <a:r>
                        <a:rPr lang="en-US" sz="1600" b="1" dirty="0"/>
                        <a:t>-0.11</a:t>
                      </a:r>
                    </a:p>
                  </a:txBody>
                  <a:tcPr marL="119157" marR="119157" marT="59578" marB="59578" anchor="ctr"/>
                </a:tc>
                <a:tc>
                  <a:txBody>
                    <a:bodyPr/>
                    <a:lstStyle/>
                    <a:p>
                      <a:pPr algn="ctr"/>
                      <a:r>
                        <a:rPr lang="en-US" sz="1600" b="1" dirty="0"/>
                        <a:t>-0.11</a:t>
                      </a:r>
                    </a:p>
                  </a:txBody>
                  <a:tcPr marL="119157" marR="119157" marT="59578" marB="59578" anchor="ctr"/>
                </a:tc>
                <a:extLst>
                  <a:ext uri="{0D108BD9-81ED-4DB2-BD59-A6C34878D82A}">
                    <a16:rowId xmlns:a16="http://schemas.microsoft.com/office/drawing/2014/main" val="4239061510"/>
                  </a:ext>
                </a:extLst>
              </a:tr>
            </a:tbl>
          </a:graphicData>
        </a:graphic>
      </p:graphicFrame>
      <p:pic>
        <p:nvPicPr>
          <p:cNvPr id="9" name="Picture 8"/>
          <p:cNvPicPr>
            <a:picLocks noChangeAspect="1"/>
          </p:cNvPicPr>
          <p:nvPr/>
        </p:nvPicPr>
        <p:blipFill>
          <a:blip r:embed="rId3"/>
          <a:stretch>
            <a:fillRect/>
          </a:stretch>
        </p:blipFill>
        <p:spPr>
          <a:xfrm>
            <a:off x="7577698" y="1496202"/>
            <a:ext cx="2997750" cy="1972713"/>
          </a:xfrm>
          <a:prstGeom prst="rect">
            <a:avLst/>
          </a:prstGeom>
        </p:spPr>
      </p:pic>
    </p:spTree>
    <p:extLst>
      <p:ext uri="{BB962C8B-B14F-4D97-AF65-F5344CB8AC3E}">
        <p14:creationId xmlns:p14="http://schemas.microsoft.com/office/powerpoint/2010/main" val="1002374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Guessing Game! Linear Filter: Shifting Pixels</a:t>
            </a:r>
          </a:p>
        </p:txBody>
      </p:sp>
      <p:graphicFrame>
        <p:nvGraphicFramePr>
          <p:cNvPr id="8" name="Table 7"/>
          <p:cNvGraphicFramePr>
            <a:graphicFrameLocks noGrp="1"/>
          </p:cNvGraphicFramePr>
          <p:nvPr>
            <p:extLst>
              <p:ext uri="{D42A27DB-BD31-4B8C-83A1-F6EECF244321}">
                <p14:modId xmlns:p14="http://schemas.microsoft.com/office/powerpoint/2010/main" val="2245210867"/>
              </p:ext>
            </p:extLst>
          </p:nvPr>
        </p:nvGraphicFramePr>
        <p:xfrm>
          <a:off x="5395277" y="1617311"/>
          <a:ext cx="1419225" cy="1112520"/>
        </p:xfrm>
        <a:graphic>
          <a:graphicData uri="http://schemas.openxmlformats.org/drawingml/2006/table">
            <a:tbl>
              <a:tblPr firstRow="1" bandRow="1">
                <a:tableStyleId>{5940675A-B579-460E-94D1-54222C63F5DA}</a:tableStyleId>
              </a:tblPr>
              <a:tblGrid>
                <a:gridCol w="473075">
                  <a:extLst>
                    <a:ext uri="{9D8B030D-6E8A-4147-A177-3AD203B41FA5}">
                      <a16:colId xmlns:a16="http://schemas.microsoft.com/office/drawing/2014/main" val="824280136"/>
                    </a:ext>
                  </a:extLst>
                </a:gridCol>
                <a:gridCol w="473075">
                  <a:extLst>
                    <a:ext uri="{9D8B030D-6E8A-4147-A177-3AD203B41FA5}">
                      <a16:colId xmlns:a16="http://schemas.microsoft.com/office/drawing/2014/main" val="3973727857"/>
                    </a:ext>
                  </a:extLst>
                </a:gridCol>
                <a:gridCol w="473075">
                  <a:extLst>
                    <a:ext uri="{9D8B030D-6E8A-4147-A177-3AD203B41FA5}">
                      <a16:colId xmlns:a16="http://schemas.microsoft.com/office/drawing/2014/main" val="2896104067"/>
                    </a:ext>
                  </a:extLst>
                </a:gridCol>
              </a:tblGrid>
              <a:tr h="370840">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0</a:t>
                      </a:r>
                    </a:p>
                  </a:txBody>
                  <a:tcPr/>
                </a:tc>
                <a:extLst>
                  <a:ext uri="{0D108BD9-81ED-4DB2-BD59-A6C34878D82A}">
                    <a16:rowId xmlns:a16="http://schemas.microsoft.com/office/drawing/2014/main" val="4033986438"/>
                  </a:ext>
                </a:extLst>
              </a:tr>
              <a:tr h="370840">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1</a:t>
                      </a:r>
                    </a:p>
                  </a:txBody>
                  <a:tcPr/>
                </a:tc>
                <a:extLst>
                  <a:ext uri="{0D108BD9-81ED-4DB2-BD59-A6C34878D82A}">
                    <a16:rowId xmlns:a16="http://schemas.microsoft.com/office/drawing/2014/main" val="3815884517"/>
                  </a:ext>
                </a:extLst>
              </a:tr>
              <a:tr h="370840">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0</a:t>
                      </a:r>
                    </a:p>
                  </a:txBody>
                  <a:tcPr/>
                </a:tc>
                <a:extLst>
                  <a:ext uri="{0D108BD9-81ED-4DB2-BD59-A6C34878D82A}">
                    <a16:rowId xmlns:a16="http://schemas.microsoft.com/office/drawing/2014/main" val="4239061510"/>
                  </a:ext>
                </a:extLst>
              </a:tr>
            </a:tbl>
          </a:graphicData>
        </a:graphic>
      </p:graphicFrame>
      <mc:AlternateContent xmlns:mc="http://schemas.openxmlformats.org/markup-compatibility/2006" xmlns:a14="http://schemas.microsoft.com/office/drawing/2010/main">
        <mc:Choice Requires="a14">
          <p:sp>
            <p:nvSpPr>
              <p:cNvPr id="9" name="Rectangle 8"/>
              <p:cNvSpPr/>
              <p:nvPr/>
            </p:nvSpPr>
            <p:spPr>
              <a:xfrm>
                <a:off x="4042671" y="1698535"/>
                <a:ext cx="676788"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a:latin typeface="Cambria Math" panose="02040503050406030204" pitchFamily="18" charset="0"/>
                          <a:ea typeface="Cambria Math" panose="02040503050406030204" pitchFamily="18" charset="0"/>
                          <a:cs typeface="Arial" pitchFamily="34" charset="0"/>
                        </a:rPr>
                        <m:t>∗</m:t>
                      </m:r>
                    </m:oMath>
                  </m:oMathPara>
                </a14:m>
                <a:endParaRPr lang="en-US" sz="5400" dirty="0"/>
              </a:p>
            </p:txBody>
          </p:sp>
        </mc:Choice>
        <mc:Fallback xmlns="">
          <p:sp>
            <p:nvSpPr>
              <p:cNvPr id="9" name="Rectangle 8"/>
              <p:cNvSpPr>
                <a:spLocks noRot="1" noChangeAspect="1" noMove="1" noResize="1" noEditPoints="1" noAdjustHandles="1" noChangeArrowheads="1" noChangeShapeType="1" noTextEdit="1"/>
              </p:cNvSpPr>
              <p:nvPr/>
            </p:nvSpPr>
            <p:spPr>
              <a:xfrm>
                <a:off x="4042671" y="1698535"/>
                <a:ext cx="676788" cy="92333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490320" y="1698535"/>
                <a:ext cx="85953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ea typeface="Cambria Math" panose="02040503050406030204" pitchFamily="18" charset="0"/>
                          <a:cs typeface="Arial" pitchFamily="34" charset="0"/>
                        </a:rPr>
                        <m:t>=</m:t>
                      </m:r>
                    </m:oMath>
                  </m:oMathPara>
                </a14:m>
                <a:endParaRPr lang="en-US" sz="5400" dirty="0"/>
              </a:p>
            </p:txBody>
          </p:sp>
        </mc:Choice>
        <mc:Fallback xmlns="">
          <p:sp>
            <p:nvSpPr>
              <p:cNvPr id="10" name="Rectangle 9"/>
              <p:cNvSpPr>
                <a:spLocks noRot="1" noChangeAspect="1" noMove="1" noResize="1" noEditPoints="1" noAdjustHandles="1" noChangeArrowheads="1" noChangeShapeType="1" noTextEdit="1"/>
              </p:cNvSpPr>
              <p:nvPr/>
            </p:nvSpPr>
            <p:spPr>
              <a:xfrm>
                <a:off x="7490320" y="1698535"/>
                <a:ext cx="859530" cy="923330"/>
              </a:xfrm>
              <a:prstGeom prst="rect">
                <a:avLst/>
              </a:prstGeom>
              <a:blipFill>
                <a:blip r:embed="rId3"/>
                <a:stretch>
                  <a:fillRect/>
                </a:stretch>
              </a:blipFill>
            </p:spPr>
            <p:txBody>
              <a:bodyPr/>
              <a:lstStyle/>
              <a:p>
                <a:r>
                  <a:rPr lang="en-US">
                    <a:noFill/>
                  </a:rPr>
                  <a:t> </a:t>
                </a:r>
              </a:p>
            </p:txBody>
          </p:sp>
        </mc:Fallback>
      </mc:AlternateContent>
      <p:pic>
        <p:nvPicPr>
          <p:cNvPr id="11" name="Picture 10"/>
          <p:cNvPicPr>
            <a:picLocks noChangeAspect="1"/>
          </p:cNvPicPr>
          <p:nvPr/>
        </p:nvPicPr>
        <p:blipFill rotWithShape="1">
          <a:blip r:embed="rId4"/>
          <a:srcRect r="51057"/>
          <a:stretch/>
        </p:blipFill>
        <p:spPr>
          <a:xfrm>
            <a:off x="777587" y="242050"/>
            <a:ext cx="2728797" cy="4189500"/>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9082225" y="4887153"/>
                <a:ext cx="2354747"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cs typeface="Arial" pitchFamily="34" charset="0"/>
                        </a:rPr>
                        <m:t>𝐹</m:t>
                      </m:r>
                      <m:r>
                        <a:rPr lang="en-US" sz="4000" i="1">
                          <a:latin typeface="Cambria Math" panose="02040503050406030204" pitchFamily="18" charset="0"/>
                          <a:ea typeface="Cambria Math" panose="02040503050406030204" pitchFamily="18" charset="0"/>
                          <a:cs typeface="Arial" pitchFamily="34" charset="0"/>
                        </a:rPr>
                        <m:t>∗</m:t>
                      </m:r>
                      <m:r>
                        <a:rPr lang="en-US" sz="4000" i="1">
                          <a:latin typeface="Cambria Math" panose="02040503050406030204" pitchFamily="18" charset="0"/>
                          <a:cs typeface="Arial" pitchFamily="34" charset="0"/>
                        </a:rPr>
                        <m:t>𝐻</m:t>
                      </m:r>
                      <m:r>
                        <a:rPr lang="en-US" sz="4000" i="1">
                          <a:latin typeface="Cambria Math" panose="02040503050406030204" pitchFamily="18" charset="0"/>
                          <a:cs typeface="Arial" pitchFamily="34" charset="0"/>
                        </a:rPr>
                        <m:t>=</m:t>
                      </m:r>
                      <m:r>
                        <a:rPr lang="en-US" sz="4000" i="1">
                          <a:latin typeface="Cambria Math" panose="02040503050406030204" pitchFamily="18" charset="0"/>
                          <a:cs typeface="Arial" pitchFamily="34" charset="0"/>
                        </a:rPr>
                        <m:t>𝐺</m:t>
                      </m:r>
                    </m:oMath>
                  </m:oMathPara>
                </a14:m>
                <a:endParaRPr lang="en-US" sz="4000" dirty="0">
                  <a:latin typeface="Arial" pitchFamily="34" charset="0"/>
                  <a:cs typeface="Arial"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9082225" y="4887153"/>
                <a:ext cx="2354747" cy="615553"/>
              </a:xfrm>
              <a:prstGeom prst="rect">
                <a:avLst/>
              </a:prstGeom>
              <a:blipFill>
                <a:blip r:embed="rId5"/>
                <a:stretch>
                  <a:fillRect/>
                </a:stretch>
              </a:blipFill>
            </p:spPr>
            <p:txBody>
              <a:bodyPr/>
              <a:lstStyle/>
              <a:p>
                <a:r>
                  <a:rPr lang="en-US">
                    <a:noFill/>
                  </a:rPr>
                  <a:t> </a:t>
                </a:r>
              </a:p>
            </p:txBody>
          </p:sp>
        </mc:Fallback>
      </mc:AlternateContent>
      <p:pic>
        <p:nvPicPr>
          <p:cNvPr id="15" name="Picture 14"/>
          <p:cNvPicPr>
            <a:picLocks noChangeAspect="1"/>
          </p:cNvPicPr>
          <p:nvPr/>
        </p:nvPicPr>
        <p:blipFill rotWithShape="1">
          <a:blip r:embed="rId6"/>
          <a:srcRect l="-225960" t="5760" r="225960" b="-5760"/>
          <a:stretch/>
        </p:blipFill>
        <p:spPr>
          <a:xfrm>
            <a:off x="777587" y="242050"/>
            <a:ext cx="5575501" cy="4189500"/>
          </a:xfrm>
          <a:prstGeom prst="rect">
            <a:avLst/>
          </a:prstGeom>
        </p:spPr>
      </p:pic>
      <p:pic>
        <p:nvPicPr>
          <p:cNvPr id="17" name="Picture 16"/>
          <p:cNvPicPr>
            <a:picLocks noChangeAspect="1"/>
          </p:cNvPicPr>
          <p:nvPr/>
        </p:nvPicPr>
        <p:blipFill rotWithShape="1">
          <a:blip r:embed="rId6"/>
          <a:srcRect l="54334"/>
          <a:stretch/>
        </p:blipFill>
        <p:spPr>
          <a:xfrm>
            <a:off x="8827219" y="242050"/>
            <a:ext cx="2546128" cy="4189500"/>
          </a:xfrm>
          <a:prstGeom prst="rect">
            <a:avLst/>
          </a:prstGeom>
        </p:spPr>
      </p:pic>
      <p:pic>
        <p:nvPicPr>
          <p:cNvPr id="19" name="Picture 18"/>
          <p:cNvPicPr>
            <a:picLocks noChangeAspect="1"/>
          </p:cNvPicPr>
          <p:nvPr/>
        </p:nvPicPr>
        <p:blipFill>
          <a:blip r:embed="rId7"/>
          <a:stretch>
            <a:fillRect/>
          </a:stretch>
        </p:blipFill>
        <p:spPr>
          <a:xfrm>
            <a:off x="-153022" y="3800987"/>
            <a:ext cx="9345857" cy="2926080"/>
          </a:xfrm>
          <a:prstGeom prst="rect">
            <a:avLst/>
          </a:prstGeom>
        </p:spPr>
      </p:pic>
      <p:sp>
        <p:nvSpPr>
          <p:cNvPr id="20" name="Oval 19"/>
          <p:cNvSpPr/>
          <p:nvPr/>
        </p:nvSpPr>
        <p:spPr>
          <a:xfrm>
            <a:off x="10428693" y="2621865"/>
            <a:ext cx="790575" cy="9214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791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Image as Functions</a:t>
            </a:r>
          </a:p>
        </p:txBody>
      </p:sp>
      <mc:AlternateContent xmlns:mc="http://schemas.openxmlformats.org/markup-compatibility/2006" xmlns:a14="http://schemas.microsoft.com/office/drawing/2010/main">
        <mc:Choice Requires="a14">
          <p:sp>
            <p:nvSpPr>
              <p:cNvPr id="4" name="Rectangle 3"/>
              <p:cNvSpPr/>
              <p:nvPr/>
            </p:nvSpPr>
            <p:spPr>
              <a:xfrm>
                <a:off x="559432" y="1186943"/>
                <a:ext cx="11409047" cy="390183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dirty="0">
                    <a:latin typeface="Arial" pitchFamily="34" charset="0"/>
                    <a:cs typeface="Arial" pitchFamily="34" charset="0"/>
                  </a:rPr>
                  <a:t>We can think of an image as a function </a:t>
                </a:r>
                <a14:m>
                  <m:oMath xmlns:m="http://schemas.openxmlformats.org/officeDocument/2006/math">
                    <m:r>
                      <a:rPr lang="en-US" sz="2400" b="0" i="1" smtClean="0">
                        <a:latin typeface="Cambria Math" panose="02040503050406030204" pitchFamily="18" charset="0"/>
                        <a:cs typeface="Arial" pitchFamily="34" charset="0"/>
                      </a:rPr>
                      <m:t>𝑓</m:t>
                    </m:r>
                  </m:oMath>
                </a14:m>
                <a:r>
                  <a:rPr lang="en-US" sz="2400" dirty="0">
                    <a:latin typeface="Arial" pitchFamily="34" charset="0"/>
                    <a:cs typeface="Arial" pitchFamily="34" charset="0"/>
                  </a:rPr>
                  <a:t>, mapping </a:t>
                </a:r>
                <a14:m>
                  <m:oMath xmlns:m="http://schemas.openxmlformats.org/officeDocument/2006/math">
                    <m:sSup>
                      <m:sSupPr>
                        <m:ctrlPr>
                          <a:rPr lang="en-US" sz="2400" b="0" i="1" smtClean="0">
                            <a:latin typeface="Cambria Math" panose="02040503050406030204" pitchFamily="18" charset="0"/>
                            <a:ea typeface="Cambria Math" panose="02040503050406030204" pitchFamily="18" charset="0"/>
                            <a:cs typeface="Arial" pitchFamily="34" charset="0"/>
                          </a:rPr>
                        </m:ctrlPr>
                      </m:sSupPr>
                      <m:e>
                        <m:r>
                          <a:rPr lang="en-US" sz="2400" i="1" smtClean="0">
                            <a:latin typeface="Cambria Math" panose="02040503050406030204" pitchFamily="18" charset="0"/>
                            <a:ea typeface="Cambria Math" panose="02040503050406030204" pitchFamily="18" charset="0"/>
                            <a:cs typeface="Arial" pitchFamily="34" charset="0"/>
                          </a:rPr>
                          <m:t>ℝ</m:t>
                        </m:r>
                      </m:e>
                      <m:sup>
                        <m:r>
                          <a:rPr lang="en-US" sz="2400" b="0" i="1" smtClean="0">
                            <a:latin typeface="Cambria Math" panose="02040503050406030204" pitchFamily="18" charset="0"/>
                            <a:ea typeface="Cambria Math" panose="02040503050406030204" pitchFamily="18" charset="0"/>
                            <a:cs typeface="Arial" pitchFamily="34" charset="0"/>
                          </a:rPr>
                          <m:t>2</m:t>
                        </m:r>
                      </m:sup>
                    </m:sSup>
                    <m:r>
                      <a:rPr lang="en-CA" sz="2400" b="0" i="1" smtClean="0">
                        <a:latin typeface="Cambria Math" panose="02040503050406030204" pitchFamily="18" charset="0"/>
                        <a:ea typeface="Cambria Math" panose="02040503050406030204" pitchFamily="18" charset="0"/>
                        <a:cs typeface="Arial" pitchFamily="34" charset="0"/>
                      </a:rPr>
                      <m:t> </m:t>
                    </m:r>
                    <m:d>
                      <m:dPr>
                        <m:ctrlPr>
                          <a:rPr lang="en-CA" sz="2400" b="0" i="1" smtClean="0">
                            <a:latin typeface="Cambria Math" panose="02040503050406030204" pitchFamily="18" charset="0"/>
                            <a:ea typeface="Cambria Math" panose="02040503050406030204" pitchFamily="18" charset="0"/>
                            <a:cs typeface="Arial" pitchFamily="34" charset="0"/>
                          </a:rPr>
                        </m:ctrlPr>
                      </m:dPr>
                      <m:e>
                        <m:r>
                          <a:rPr lang="en-CA" sz="2400" b="0" i="1" smtClean="0">
                            <a:latin typeface="Cambria Math" panose="02040503050406030204" pitchFamily="18" charset="0"/>
                            <a:ea typeface="Cambria Math" panose="02040503050406030204" pitchFamily="18" charset="0"/>
                            <a:cs typeface="Arial" pitchFamily="34" charset="0"/>
                          </a:rPr>
                          <m:t>𝑠𝑝𝑎𝑐𝑒</m:t>
                        </m:r>
                      </m:e>
                    </m:d>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ℝ</m:t>
                    </m:r>
                    <m:r>
                      <a:rPr lang="en-CA" sz="2400" b="0" i="1" smtClean="0">
                        <a:latin typeface="Cambria Math" panose="02040503050406030204" pitchFamily="18" charset="0"/>
                        <a:ea typeface="Cambria Math" panose="02040503050406030204" pitchFamily="18" charset="0"/>
                        <a:cs typeface="Arial" pitchFamily="34" charset="0"/>
                      </a:rPr>
                      <m:t> (</m:t>
                    </m:r>
                    <m:r>
                      <a:rPr lang="en-CA" sz="2400" b="0" i="1" smtClean="0">
                        <a:latin typeface="Cambria Math" panose="02040503050406030204" pitchFamily="18" charset="0"/>
                        <a:ea typeface="Cambria Math" panose="02040503050406030204" pitchFamily="18" charset="0"/>
                        <a:cs typeface="Arial" pitchFamily="34" charset="0"/>
                      </a:rPr>
                      <m:t>𝑖𝑛𝑡𝑒𝑛𝑠𝑖𝑡𝑦</m:t>
                    </m:r>
                    <m:r>
                      <a:rPr lang="en-CA" sz="2400" b="0" i="1" smtClean="0">
                        <a:latin typeface="Cambria Math" panose="02040503050406030204" pitchFamily="18" charset="0"/>
                        <a:ea typeface="Cambria Math" panose="02040503050406030204" pitchFamily="18" charset="0"/>
                        <a:cs typeface="Arial" pitchFamily="34" charset="0"/>
                      </a:rPr>
                      <m:t>)</m:t>
                    </m:r>
                  </m:oMath>
                </a14:m>
                <a:r>
                  <a:rPr lang="en-US" sz="2400" dirty="0">
                    <a:latin typeface="Arial" pitchFamily="34" charset="0"/>
                    <a:cs typeface="Arial" pitchFamily="34" charset="0"/>
                  </a:rPr>
                  <a:t> :</a:t>
                </a:r>
              </a:p>
              <a:p>
                <a:pPr marL="800100" lvl="1" indent="-342900" algn="just">
                  <a:lnSpc>
                    <a:spcPct val="150000"/>
                  </a:lnSpc>
                  <a:buFont typeface="Arial" panose="020B0604020202020204" pitchFamily="34"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itchFamily="34" charset="0"/>
                      </a:rPr>
                      <m:t>𝑓</m:t>
                    </m:r>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𝑥</m:t>
                    </m:r>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𝑦</m:t>
                    </m:r>
                    <m:r>
                      <a:rPr lang="en-US" sz="2400" b="0" i="1" smtClean="0">
                        <a:latin typeface="Cambria Math" panose="02040503050406030204" pitchFamily="18" charset="0"/>
                        <a:ea typeface="Cambria Math" panose="02040503050406030204" pitchFamily="18" charset="0"/>
                        <a:cs typeface="Arial" pitchFamily="34" charset="0"/>
                      </a:rPr>
                      <m:t>)</m:t>
                    </m:r>
                  </m:oMath>
                </a14:m>
                <a:r>
                  <a:rPr lang="en-US" sz="2400" dirty="0">
                    <a:latin typeface="Arial" pitchFamily="34" charset="0"/>
                    <a:cs typeface="Arial" pitchFamily="34" charset="0"/>
                  </a:rPr>
                  <a:t> gives the intensity at point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𝑥</m:t>
                    </m:r>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𝑦</m:t>
                    </m:r>
                    <m:r>
                      <a:rPr lang="en-US" sz="2400" b="0" i="1" smtClean="0">
                        <a:latin typeface="Cambria Math" panose="02040503050406030204" pitchFamily="18" charset="0"/>
                        <a:ea typeface="Cambria Math" panose="02040503050406030204" pitchFamily="18" charset="0"/>
                        <a:cs typeface="Arial" pitchFamily="34" charset="0"/>
                      </a:rPr>
                      <m:t>)</m:t>
                    </m:r>
                  </m:oMath>
                </a14:m>
                <a:endParaRPr lang="en-US" sz="2400" dirty="0">
                  <a:latin typeface="Arial" pitchFamily="34" charset="0"/>
                  <a:cs typeface="Arial" pitchFamily="34" charset="0"/>
                </a:endParaRPr>
              </a:p>
              <a:p>
                <a:pPr marL="800100" lvl="1" indent="-342900" algn="just">
                  <a:lnSpc>
                    <a:spcPct val="150000"/>
                  </a:lnSpc>
                  <a:buFont typeface="Arial" panose="020B0604020202020204" pitchFamily="34" charset="0"/>
                  <a:buChar char="•"/>
                </a:pPr>
                <a:r>
                  <a:rPr lang="en-US" sz="2400" dirty="0">
                    <a:latin typeface="Arial" pitchFamily="34" charset="0"/>
                    <a:cs typeface="Arial" pitchFamily="34" charset="0"/>
                  </a:rPr>
                  <a:t>Realistically, images are rectangles, with a finite intensity range </a:t>
                </a:r>
              </a:p>
              <a:p>
                <a:pPr marL="800100" lvl="1" indent="-342900" algn="just">
                  <a:lnSpc>
                    <a:spcPct val="150000"/>
                  </a:lnSpc>
                  <a:buFont typeface="Arial" panose="020B0604020202020204" pitchFamily="34" charset="0"/>
                  <a:buChar char="•"/>
                </a:pPr>
                <a:r>
                  <a:rPr lang="en-US" sz="2400" dirty="0">
                    <a:latin typeface="Arial" pitchFamily="34" charset="0"/>
                    <a:cs typeface="Arial" pitchFamily="34" charset="0"/>
                  </a:rPr>
                  <a:t>(0-1 or 0-255). Thus:</a:t>
                </a:r>
              </a:p>
              <a:p>
                <a:pPr lvl="1" algn="just">
                  <a:lnSpc>
                    <a:spcPct val="15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Arial" pitchFamily="34" charset="0"/>
                        </a:rPr>
                        <m:t>𝑓</m:t>
                      </m:r>
                      <m:r>
                        <a:rPr lang="en-US" sz="2400" b="0" i="1" smtClean="0">
                          <a:latin typeface="Cambria Math" panose="02040503050406030204" pitchFamily="18" charset="0"/>
                          <a:ea typeface="Cambria Math" panose="02040503050406030204" pitchFamily="18" charset="0"/>
                          <a:cs typeface="Arial" pitchFamily="34" charset="0"/>
                        </a:rPr>
                        <m:t>:</m:t>
                      </m:r>
                      <m:d>
                        <m:dPr>
                          <m:begChr m:val="["/>
                          <m:endChr m:val="]"/>
                          <m:ctrlPr>
                            <a:rPr lang="en-US" sz="2400" b="0" i="1" smtClean="0">
                              <a:latin typeface="Cambria Math" panose="02040503050406030204" pitchFamily="18" charset="0"/>
                              <a:ea typeface="Cambria Math" panose="02040503050406030204" pitchFamily="18" charset="0"/>
                              <a:cs typeface="Arial" pitchFamily="34" charset="0"/>
                            </a:rPr>
                          </m:ctrlPr>
                        </m:dPr>
                        <m:e>
                          <m:r>
                            <a:rPr lang="en-US" sz="2400" b="0" i="1" smtClean="0">
                              <a:latin typeface="Cambria Math" panose="02040503050406030204" pitchFamily="18" charset="0"/>
                              <a:ea typeface="Cambria Math" panose="02040503050406030204" pitchFamily="18" charset="0"/>
                              <a:cs typeface="Arial" pitchFamily="34" charset="0"/>
                            </a:rPr>
                            <m:t>0,</m:t>
                          </m:r>
                          <m:r>
                            <a:rPr lang="en-US" sz="2400" b="0" i="1" smtClean="0">
                              <a:latin typeface="Cambria Math" panose="02040503050406030204" pitchFamily="18" charset="0"/>
                              <a:ea typeface="Cambria Math" panose="02040503050406030204" pitchFamily="18" charset="0"/>
                              <a:cs typeface="Arial" pitchFamily="34" charset="0"/>
                            </a:rPr>
                            <m:t>𝑤</m:t>
                          </m:r>
                        </m:e>
                      </m:d>
                      <m:r>
                        <a:rPr lang="en-US" sz="2400" b="0" i="1" smtClean="0">
                          <a:latin typeface="Cambria Math" panose="02040503050406030204" pitchFamily="18" charset="0"/>
                          <a:ea typeface="Cambria Math" panose="02040503050406030204" pitchFamily="18" charset="0"/>
                          <a:cs typeface="Arial" pitchFamily="34" charset="0"/>
                        </a:rPr>
                        <m:t>×</m:t>
                      </m:r>
                      <m:d>
                        <m:dPr>
                          <m:begChr m:val="["/>
                          <m:endChr m:val="]"/>
                          <m:ctrlPr>
                            <a:rPr lang="en-US" sz="2400" b="0" i="1" smtClean="0">
                              <a:latin typeface="Cambria Math" panose="02040503050406030204" pitchFamily="18" charset="0"/>
                              <a:ea typeface="Cambria Math" panose="02040503050406030204" pitchFamily="18" charset="0"/>
                              <a:cs typeface="Arial" pitchFamily="34" charset="0"/>
                            </a:rPr>
                          </m:ctrlPr>
                        </m:dPr>
                        <m:e>
                          <m:r>
                            <a:rPr lang="en-US" sz="2400" b="0" i="1" smtClean="0">
                              <a:latin typeface="Cambria Math" panose="02040503050406030204" pitchFamily="18" charset="0"/>
                              <a:ea typeface="Cambria Math" panose="02040503050406030204" pitchFamily="18" charset="0"/>
                              <a:cs typeface="Arial" pitchFamily="34" charset="0"/>
                            </a:rPr>
                            <m:t>0,</m:t>
                          </m:r>
                          <m:r>
                            <a:rPr lang="en-US" sz="2400" b="0" i="1" smtClean="0">
                              <a:latin typeface="Cambria Math" panose="02040503050406030204" pitchFamily="18" charset="0"/>
                              <a:ea typeface="Cambria Math" panose="02040503050406030204" pitchFamily="18" charset="0"/>
                              <a:cs typeface="Arial" pitchFamily="34" charset="0"/>
                            </a:rPr>
                            <m:t>h</m:t>
                          </m:r>
                        </m:e>
                      </m:d>
                      <m:r>
                        <a:rPr lang="en-US" sz="2400" b="0" i="1" smtClean="0">
                          <a:latin typeface="Cambria Math" panose="02040503050406030204" pitchFamily="18" charset="0"/>
                          <a:ea typeface="Cambria Math" panose="02040503050406030204" pitchFamily="18" charset="0"/>
                          <a:cs typeface="Arial" pitchFamily="34" charset="0"/>
                        </a:rPr>
                        <m:t>→</m:t>
                      </m:r>
                      <m:d>
                        <m:dPr>
                          <m:begChr m:val="["/>
                          <m:endChr m:val="]"/>
                          <m:ctrlPr>
                            <a:rPr lang="en-US" sz="2400" b="0" i="1" smtClean="0">
                              <a:latin typeface="Cambria Math" panose="02040503050406030204" pitchFamily="18" charset="0"/>
                              <a:ea typeface="Cambria Math" panose="02040503050406030204" pitchFamily="18" charset="0"/>
                              <a:cs typeface="Arial" pitchFamily="34" charset="0"/>
                            </a:rPr>
                          </m:ctrlPr>
                        </m:dPr>
                        <m:e>
                          <m:r>
                            <a:rPr lang="en-US" sz="2400" b="0" i="1" smtClean="0">
                              <a:latin typeface="Cambria Math" panose="02040503050406030204" pitchFamily="18" charset="0"/>
                              <a:ea typeface="Cambria Math" panose="02040503050406030204" pitchFamily="18" charset="0"/>
                              <a:cs typeface="Arial" pitchFamily="34" charset="0"/>
                            </a:rPr>
                            <m:t>0,1</m:t>
                          </m:r>
                        </m:e>
                      </m:d>
                      <m:r>
                        <a:rPr lang="en-CA" sz="2400" b="0" i="1" smtClean="0">
                          <a:latin typeface="Cambria Math" panose="02040503050406030204" pitchFamily="18" charset="0"/>
                          <a:ea typeface="Cambria Math" panose="02040503050406030204" pitchFamily="18" charset="0"/>
                          <a:cs typeface="Arial" pitchFamily="34" charset="0"/>
                        </a:rPr>
                        <m:t>, </m:t>
                      </m:r>
                    </m:oMath>
                  </m:oMathPara>
                </a14:m>
                <a:endParaRPr lang="en-US" sz="2400" dirty="0">
                  <a:latin typeface="Arial" pitchFamily="34" charset="0"/>
                  <a:cs typeface="Arial" pitchFamily="34" charset="0"/>
                </a:endParaRPr>
              </a:p>
              <a:p>
                <a:pPr lvl="1" algn="just">
                  <a:lnSpc>
                    <a:spcPct val="150000"/>
                  </a:lnSpc>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ea typeface="Cambria Math" panose="02040503050406030204" pitchFamily="18" charset="0"/>
                          <a:cs typeface="Arial" pitchFamily="34" charset="0"/>
                        </a:rPr>
                        <m:t>𝑤</m:t>
                      </m:r>
                      <m:r>
                        <a:rPr lang="en-CA" sz="2400" i="1">
                          <a:latin typeface="Cambria Math" panose="02040503050406030204" pitchFamily="18" charset="0"/>
                          <a:ea typeface="Cambria Math" panose="02040503050406030204" pitchFamily="18" charset="0"/>
                          <a:cs typeface="Arial" pitchFamily="34" charset="0"/>
                        </a:rPr>
                        <m:t>=</m:t>
                      </m:r>
                      <m:r>
                        <a:rPr lang="en-CA" sz="2400" i="1">
                          <a:latin typeface="Cambria Math" panose="02040503050406030204" pitchFamily="18" charset="0"/>
                          <a:ea typeface="Cambria Math" panose="02040503050406030204" pitchFamily="18" charset="0"/>
                          <a:cs typeface="Arial" pitchFamily="34" charset="0"/>
                        </a:rPr>
                        <m:t>𝑤𝑖𝑑𝑡h</m:t>
                      </m:r>
                      <m:r>
                        <a:rPr lang="en-CA" sz="2400" i="1">
                          <a:latin typeface="Cambria Math" panose="02040503050406030204" pitchFamily="18" charset="0"/>
                          <a:ea typeface="Cambria Math" panose="02040503050406030204" pitchFamily="18" charset="0"/>
                          <a:cs typeface="Arial" pitchFamily="34" charset="0"/>
                        </a:rPr>
                        <m:t>, </m:t>
                      </m:r>
                      <m:r>
                        <a:rPr lang="en-CA" sz="2400" i="1">
                          <a:latin typeface="Cambria Math" panose="02040503050406030204" pitchFamily="18" charset="0"/>
                          <a:ea typeface="Cambria Math" panose="02040503050406030204" pitchFamily="18" charset="0"/>
                          <a:cs typeface="Arial" pitchFamily="34" charset="0"/>
                        </a:rPr>
                        <m:t>h</m:t>
                      </m:r>
                      <m:r>
                        <a:rPr lang="en-CA" sz="2400" i="1">
                          <a:latin typeface="Cambria Math" panose="02040503050406030204" pitchFamily="18" charset="0"/>
                          <a:ea typeface="Cambria Math" panose="02040503050406030204" pitchFamily="18" charset="0"/>
                          <a:cs typeface="Arial" pitchFamily="34" charset="0"/>
                        </a:rPr>
                        <m:t>=</m:t>
                      </m:r>
                      <m:r>
                        <a:rPr lang="en-CA" sz="2400" i="1">
                          <a:latin typeface="Cambria Math" panose="02040503050406030204" pitchFamily="18" charset="0"/>
                          <a:ea typeface="Cambria Math" panose="02040503050406030204" pitchFamily="18" charset="0"/>
                          <a:cs typeface="Arial" pitchFamily="34" charset="0"/>
                        </a:rPr>
                        <m:t>h𝑒𝑖𝑔h𝑡</m:t>
                      </m:r>
                    </m:oMath>
                  </m:oMathPara>
                </a14:m>
                <a:endParaRPr lang="en-US" sz="2400" dirty="0">
                  <a:latin typeface="Arial" pitchFamily="34" charset="0"/>
                  <a:cs typeface="Arial" pitchFamily="34" charset="0"/>
                </a:endParaRPr>
              </a:p>
              <a:p>
                <a:pPr marL="342900" indent="-342900" algn="just">
                  <a:lnSpc>
                    <a:spcPct val="150000"/>
                  </a:lnSpc>
                  <a:buFont typeface="Arial" panose="020B0604020202020204" pitchFamily="34" charset="0"/>
                  <a:buChar char="•"/>
                </a:pPr>
                <a:r>
                  <a:rPr lang="en-US" sz="2400" dirty="0">
                    <a:latin typeface="Arial" pitchFamily="34" charset="0"/>
                    <a:cs typeface="Arial" pitchFamily="34" charset="0"/>
                  </a:rPr>
                  <a:t>A color image is just three “grayscale” images pasted together.</a:t>
                </a:r>
              </a:p>
            </p:txBody>
          </p:sp>
        </mc:Choice>
        <mc:Fallback xmlns="">
          <p:sp>
            <p:nvSpPr>
              <p:cNvPr id="4" name="Rectangle 3"/>
              <p:cNvSpPr>
                <a:spLocks noRot="1" noChangeAspect="1" noMove="1" noResize="1" noEditPoints="1" noAdjustHandles="1" noChangeArrowheads="1" noChangeShapeType="1" noTextEdit="1"/>
              </p:cNvSpPr>
              <p:nvPr/>
            </p:nvSpPr>
            <p:spPr>
              <a:xfrm>
                <a:off x="559432" y="1186943"/>
                <a:ext cx="11409047" cy="3901837"/>
              </a:xfrm>
              <a:prstGeom prst="rect">
                <a:avLst/>
              </a:prstGeom>
              <a:blipFill>
                <a:blip r:embed="rId2"/>
                <a:stretch>
                  <a:fillRect l="-748" b="-281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89403" y="5211542"/>
                <a:ext cx="5644109" cy="1266180"/>
              </a:xfrm>
              <a:prstGeom prst="rect">
                <a:avLst/>
              </a:prstGeom>
            </p:spPr>
            <p:txBody>
              <a:bodyPr wrap="none">
                <a:spAutoFit/>
              </a:bodyPr>
              <a:lstStyle/>
              <a:p>
                <a14:m>
                  <m:oMath xmlns:m="http://schemas.openxmlformats.org/officeDocument/2006/math">
                    <m:r>
                      <a:rPr lang="en-US" sz="2400" i="1">
                        <a:latin typeface="Cambria Math" panose="02040503050406030204" pitchFamily="18" charset="0"/>
                        <a:ea typeface="Cambria Math" panose="02040503050406030204" pitchFamily="18" charset="0"/>
                        <a:cs typeface="Arial" pitchFamily="34" charset="0"/>
                      </a:rPr>
                      <m:t>𝑓</m:t>
                    </m:r>
                    <m:d>
                      <m:dPr>
                        <m:ctrlPr>
                          <a:rPr lang="en-US" sz="2400" i="1">
                            <a:latin typeface="Cambria Math" panose="02040503050406030204" pitchFamily="18" charset="0"/>
                            <a:ea typeface="Cambria Math" panose="02040503050406030204" pitchFamily="18" charset="0"/>
                            <a:cs typeface="Arial" pitchFamily="34" charset="0"/>
                          </a:rPr>
                        </m:ctrlPr>
                      </m:dPr>
                      <m:e>
                        <m:r>
                          <a:rPr lang="en-US" sz="2400" i="1">
                            <a:latin typeface="Cambria Math" panose="02040503050406030204" pitchFamily="18" charset="0"/>
                            <a:ea typeface="Cambria Math" panose="02040503050406030204" pitchFamily="18" charset="0"/>
                            <a:cs typeface="Arial" pitchFamily="34" charset="0"/>
                          </a:rPr>
                          <m:t>𝑥</m:t>
                        </m:r>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𝑦</m:t>
                        </m:r>
                      </m:e>
                    </m:d>
                    <m:r>
                      <a:rPr lang="en-US" sz="2400" i="1">
                        <a:latin typeface="Cambria Math" panose="02040503050406030204" pitchFamily="18" charset="0"/>
                        <a:ea typeface="Cambria Math" panose="02040503050406030204" pitchFamily="18" charset="0"/>
                        <a:cs typeface="Arial" pitchFamily="34" charset="0"/>
                      </a:rPr>
                      <m:t>=</m:t>
                    </m:r>
                    <m:d>
                      <m:dPr>
                        <m:begChr m:val="["/>
                        <m:endChr m:val="]"/>
                        <m:ctrlPr>
                          <a:rPr lang="en-US" sz="2400" i="1">
                            <a:latin typeface="Cambria Math" panose="02040503050406030204" pitchFamily="18" charset="0"/>
                            <a:ea typeface="Cambria Math" panose="02040503050406030204" pitchFamily="18" charset="0"/>
                            <a:cs typeface="Arial" pitchFamily="34" charset="0"/>
                          </a:rPr>
                        </m:ctrlPr>
                      </m:dPr>
                      <m:e>
                        <m:m>
                          <m:mPr>
                            <m:mcs>
                              <m:mc>
                                <m:mcPr>
                                  <m:count m:val="1"/>
                                  <m:mcJc m:val="center"/>
                                </m:mcPr>
                              </m:mc>
                            </m:mcs>
                            <m:ctrlPr>
                              <a:rPr lang="en-US" sz="2400" i="1">
                                <a:latin typeface="Cambria Math" panose="02040503050406030204" pitchFamily="18" charset="0"/>
                                <a:ea typeface="Cambria Math" panose="02040503050406030204" pitchFamily="18" charset="0"/>
                                <a:cs typeface="Arial" pitchFamily="34" charset="0"/>
                              </a:rPr>
                            </m:ctrlPr>
                          </m:mPr>
                          <m:mr>
                            <m:e>
                              <m:r>
                                <m:rPr>
                                  <m:brk m:alnAt="7"/>
                                </m:rPr>
                                <a:rPr lang="en-US" sz="2400" i="1">
                                  <a:latin typeface="Cambria Math" panose="02040503050406030204" pitchFamily="18" charset="0"/>
                                  <a:ea typeface="Cambria Math" panose="02040503050406030204" pitchFamily="18" charset="0"/>
                                  <a:cs typeface="Arial" pitchFamily="34" charset="0"/>
                                </a:rPr>
                                <m:t>𝑟</m:t>
                              </m:r>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𝑥</m:t>
                              </m:r>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𝑦</m:t>
                              </m:r>
                              <m:r>
                                <a:rPr lang="en-US" sz="2400" i="1">
                                  <a:latin typeface="Cambria Math" panose="02040503050406030204" pitchFamily="18" charset="0"/>
                                  <a:ea typeface="Cambria Math" panose="02040503050406030204" pitchFamily="18" charset="0"/>
                                  <a:cs typeface="Arial" pitchFamily="34" charset="0"/>
                                </a:rPr>
                                <m:t>)</m:t>
                              </m:r>
                            </m:e>
                          </m:mr>
                          <m:mr>
                            <m:e>
                              <m:r>
                                <a:rPr lang="en-US" sz="2400" i="1">
                                  <a:latin typeface="Cambria Math" panose="02040503050406030204" pitchFamily="18" charset="0"/>
                                  <a:ea typeface="Cambria Math" panose="02040503050406030204" pitchFamily="18" charset="0"/>
                                  <a:cs typeface="Arial" pitchFamily="34" charset="0"/>
                                </a:rPr>
                                <m:t>𝑔</m:t>
                              </m:r>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𝑥</m:t>
                              </m:r>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𝑦</m:t>
                              </m:r>
                              <m:r>
                                <a:rPr lang="en-US" sz="2400" i="1">
                                  <a:latin typeface="Cambria Math" panose="02040503050406030204" pitchFamily="18" charset="0"/>
                                  <a:ea typeface="Cambria Math" panose="02040503050406030204" pitchFamily="18" charset="0"/>
                                  <a:cs typeface="Arial" pitchFamily="34" charset="0"/>
                                </a:rPr>
                                <m:t>)</m:t>
                              </m:r>
                            </m:e>
                          </m:mr>
                          <m:mr>
                            <m:e>
                              <m:r>
                                <a:rPr lang="en-US" sz="2400" i="1">
                                  <a:latin typeface="Cambria Math" panose="02040503050406030204" pitchFamily="18" charset="0"/>
                                  <a:ea typeface="Cambria Math" panose="02040503050406030204" pitchFamily="18" charset="0"/>
                                  <a:cs typeface="Arial" pitchFamily="34" charset="0"/>
                                </a:rPr>
                                <m:t>𝑏</m:t>
                              </m:r>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𝑥</m:t>
                              </m:r>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𝑦</m:t>
                              </m:r>
                              <m:r>
                                <a:rPr lang="en-US" sz="2400" i="1">
                                  <a:latin typeface="Cambria Math" panose="02040503050406030204" pitchFamily="18" charset="0"/>
                                  <a:ea typeface="Cambria Math" panose="02040503050406030204" pitchFamily="18" charset="0"/>
                                  <a:cs typeface="Arial" pitchFamily="34" charset="0"/>
                                </a:rPr>
                                <m:t>)</m:t>
                              </m:r>
                            </m:e>
                          </m:mr>
                        </m:m>
                      </m:e>
                    </m:d>
                  </m:oMath>
                </a14:m>
                <a:r>
                  <a:rPr lang="en-US" sz="2400" dirty="0"/>
                  <a:t>, r=red, g=green, b=blue</a:t>
                </a:r>
              </a:p>
            </p:txBody>
          </p:sp>
        </mc:Choice>
        <mc:Fallback xmlns="">
          <p:sp>
            <p:nvSpPr>
              <p:cNvPr id="6" name="Rectangle 5"/>
              <p:cNvSpPr>
                <a:spLocks noRot="1" noChangeAspect="1" noMove="1" noResize="1" noEditPoints="1" noAdjustHandles="1" noChangeArrowheads="1" noChangeShapeType="1" noTextEdit="1"/>
              </p:cNvSpPr>
              <p:nvPr/>
            </p:nvSpPr>
            <p:spPr>
              <a:xfrm>
                <a:off x="3389403" y="5211542"/>
                <a:ext cx="5644109" cy="1266180"/>
              </a:xfrm>
              <a:prstGeom prst="rect">
                <a:avLst/>
              </a:prstGeom>
              <a:blipFill>
                <a:blip r:embed="rId3"/>
                <a:stretch>
                  <a:fillRect r="-648"/>
                </a:stretch>
              </a:blipFill>
            </p:spPr>
            <p:txBody>
              <a:bodyPr/>
              <a:lstStyle/>
              <a:p>
                <a:r>
                  <a:rPr lang="en-CA">
                    <a:noFill/>
                  </a:rPr>
                  <a:t> </a:t>
                </a:r>
              </a:p>
            </p:txBody>
          </p:sp>
        </mc:Fallback>
      </mc:AlternateContent>
      <p:pic>
        <p:nvPicPr>
          <p:cNvPr id="1028" name="Picture 4" descr="Image result for rgb"/>
          <p:cNvPicPr>
            <a:picLocks noChangeAspect="1" noChangeArrowheads="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076505" y="4545329"/>
            <a:ext cx="1932393" cy="19323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F6A9921-E1A7-42B0-82D2-06DB05C36024}"/>
              </a:ext>
            </a:extLst>
          </p:cNvPr>
          <p:cNvSpPr txBox="1"/>
          <p:nvPr/>
        </p:nvSpPr>
        <p:spPr>
          <a:xfrm>
            <a:off x="3959646" y="6477722"/>
            <a:ext cx="8024697" cy="369332"/>
          </a:xfrm>
          <a:prstGeom prst="rect">
            <a:avLst/>
          </a:prstGeom>
          <a:noFill/>
        </p:spPr>
        <p:txBody>
          <a:bodyPr wrap="none" rtlCol="0">
            <a:spAutoFit/>
          </a:bodyPr>
          <a:lstStyle/>
          <a:p>
            <a:r>
              <a:rPr lang="en-CA" dirty="0">
                <a:solidFill>
                  <a:schemeClr val="accent6">
                    <a:lumMod val="50000"/>
                  </a:schemeClr>
                </a:solidFill>
                <a:latin typeface="Arial" pitchFamily="34" charset="0"/>
                <a:cs typeface="Arial" pitchFamily="34" charset="0"/>
              </a:rPr>
              <a:t>*RGB isn’t the only color space! There are others, like </a:t>
            </a:r>
            <a:r>
              <a:rPr lang="en-CA" dirty="0" err="1">
                <a:solidFill>
                  <a:schemeClr val="accent6">
                    <a:lumMod val="50000"/>
                  </a:schemeClr>
                </a:solidFill>
                <a:latin typeface="Arial" pitchFamily="34" charset="0"/>
                <a:cs typeface="Arial" pitchFamily="34" charset="0"/>
              </a:rPr>
              <a:t>YCbCr</a:t>
            </a:r>
            <a:r>
              <a:rPr lang="en-CA" dirty="0">
                <a:solidFill>
                  <a:schemeClr val="accent6">
                    <a:lumMod val="50000"/>
                  </a:schemeClr>
                </a:solidFill>
                <a:latin typeface="Arial" pitchFamily="34" charset="0"/>
                <a:cs typeface="Arial" pitchFamily="34" charset="0"/>
              </a:rPr>
              <a:t>, sRGB, CMY…</a:t>
            </a:r>
          </a:p>
        </p:txBody>
      </p:sp>
    </p:spTree>
    <p:extLst>
      <p:ext uri="{BB962C8B-B14F-4D97-AF65-F5344CB8AC3E}">
        <p14:creationId xmlns:p14="http://schemas.microsoft.com/office/powerpoint/2010/main" val="36935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Guessing Game! Linear Filter: Blurring</a:t>
            </a:r>
          </a:p>
        </p:txBody>
      </p:sp>
      <p:graphicFrame>
        <p:nvGraphicFramePr>
          <p:cNvPr id="3" name="Table 2"/>
          <p:cNvGraphicFramePr>
            <a:graphicFrameLocks noGrp="1"/>
          </p:cNvGraphicFramePr>
          <p:nvPr/>
        </p:nvGraphicFramePr>
        <p:xfrm>
          <a:off x="696484" y="1496202"/>
          <a:ext cx="2322486" cy="1972713"/>
        </p:xfrm>
        <a:graphic>
          <a:graphicData uri="http://schemas.openxmlformats.org/drawingml/2006/table">
            <a:tbl>
              <a:tblPr firstRow="1" bandRow="1">
                <a:tableStyleId>{5940675A-B579-460E-94D1-54222C63F5DA}</a:tableStyleId>
              </a:tblPr>
              <a:tblGrid>
                <a:gridCol w="774162">
                  <a:extLst>
                    <a:ext uri="{9D8B030D-6E8A-4147-A177-3AD203B41FA5}">
                      <a16:colId xmlns:a16="http://schemas.microsoft.com/office/drawing/2014/main" val="824280136"/>
                    </a:ext>
                  </a:extLst>
                </a:gridCol>
                <a:gridCol w="774162">
                  <a:extLst>
                    <a:ext uri="{9D8B030D-6E8A-4147-A177-3AD203B41FA5}">
                      <a16:colId xmlns:a16="http://schemas.microsoft.com/office/drawing/2014/main" val="3973727857"/>
                    </a:ext>
                  </a:extLst>
                </a:gridCol>
                <a:gridCol w="774162">
                  <a:extLst>
                    <a:ext uri="{9D8B030D-6E8A-4147-A177-3AD203B41FA5}">
                      <a16:colId xmlns:a16="http://schemas.microsoft.com/office/drawing/2014/main" val="2896104067"/>
                    </a:ext>
                  </a:extLst>
                </a:gridCol>
              </a:tblGrid>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0</a:t>
                      </a:r>
                    </a:p>
                  </a:txBody>
                  <a:tcPr anchor="ctr"/>
                </a:tc>
                <a:extLst>
                  <a:ext uri="{0D108BD9-81ED-4DB2-BD59-A6C34878D82A}">
                    <a16:rowId xmlns:a16="http://schemas.microsoft.com/office/drawing/2014/main" val="4033986438"/>
                  </a:ext>
                </a:extLst>
              </a:tr>
              <a:tr h="657571">
                <a:tc>
                  <a:txBody>
                    <a:bodyPr/>
                    <a:lstStyle/>
                    <a:p>
                      <a:pPr algn="ctr"/>
                      <a:r>
                        <a:rPr lang="en-US" b="1" dirty="0"/>
                        <a:t>0</a:t>
                      </a:r>
                    </a:p>
                  </a:txBody>
                  <a:tcPr anchor="ctr"/>
                </a:tc>
                <a:tc>
                  <a:txBody>
                    <a:bodyPr/>
                    <a:lstStyle/>
                    <a:p>
                      <a:pPr algn="ctr"/>
                      <a:r>
                        <a:rPr lang="en-US" b="1" dirty="0"/>
                        <a:t>1</a:t>
                      </a:r>
                    </a:p>
                  </a:txBody>
                  <a:tcPr anchor="ctr"/>
                </a:tc>
                <a:tc>
                  <a:txBody>
                    <a:bodyPr/>
                    <a:lstStyle/>
                    <a:p>
                      <a:pPr algn="ctr"/>
                      <a:r>
                        <a:rPr lang="en-US" b="1" dirty="0"/>
                        <a:t>0</a:t>
                      </a:r>
                    </a:p>
                  </a:txBody>
                  <a:tcPr anchor="ctr"/>
                </a:tc>
                <a:extLst>
                  <a:ext uri="{0D108BD9-81ED-4DB2-BD59-A6C34878D82A}">
                    <a16:rowId xmlns:a16="http://schemas.microsoft.com/office/drawing/2014/main" val="3815884517"/>
                  </a:ext>
                </a:extLst>
              </a:tr>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0</a:t>
                      </a:r>
                    </a:p>
                  </a:txBody>
                  <a:tcPr anchor="ctr"/>
                </a:tc>
                <a:extLst>
                  <a:ext uri="{0D108BD9-81ED-4DB2-BD59-A6C34878D82A}">
                    <a16:rowId xmlns:a16="http://schemas.microsoft.com/office/drawing/2014/main" val="4239061510"/>
                  </a:ext>
                </a:extLst>
              </a:tr>
            </a:tbl>
          </a:graphicData>
        </a:graphic>
      </p:graphicFrame>
      <p:graphicFrame>
        <p:nvGraphicFramePr>
          <p:cNvPr id="6" name="Table 5"/>
          <p:cNvGraphicFramePr>
            <a:graphicFrameLocks noGrp="1"/>
          </p:cNvGraphicFramePr>
          <p:nvPr/>
        </p:nvGraphicFramePr>
        <p:xfrm>
          <a:off x="4530778" y="1496202"/>
          <a:ext cx="2317644" cy="1972713"/>
        </p:xfrm>
        <a:graphic>
          <a:graphicData uri="http://schemas.openxmlformats.org/drawingml/2006/table">
            <a:tbl>
              <a:tblPr firstRow="1" bandRow="1">
                <a:tableStyleId>{5940675A-B579-460E-94D1-54222C63F5DA}</a:tableStyleId>
              </a:tblPr>
              <a:tblGrid>
                <a:gridCol w="772548">
                  <a:extLst>
                    <a:ext uri="{9D8B030D-6E8A-4147-A177-3AD203B41FA5}">
                      <a16:colId xmlns:a16="http://schemas.microsoft.com/office/drawing/2014/main" val="824280136"/>
                    </a:ext>
                  </a:extLst>
                </a:gridCol>
                <a:gridCol w="772548">
                  <a:extLst>
                    <a:ext uri="{9D8B030D-6E8A-4147-A177-3AD203B41FA5}">
                      <a16:colId xmlns:a16="http://schemas.microsoft.com/office/drawing/2014/main" val="3973727857"/>
                    </a:ext>
                  </a:extLst>
                </a:gridCol>
                <a:gridCol w="772548">
                  <a:extLst>
                    <a:ext uri="{9D8B030D-6E8A-4147-A177-3AD203B41FA5}">
                      <a16:colId xmlns:a16="http://schemas.microsoft.com/office/drawing/2014/main" val="2896104067"/>
                    </a:ext>
                  </a:extLst>
                </a:gridCol>
              </a:tblGrid>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0</a:t>
                      </a:r>
                    </a:p>
                  </a:txBody>
                  <a:tcPr anchor="ctr"/>
                </a:tc>
                <a:extLst>
                  <a:ext uri="{0D108BD9-81ED-4DB2-BD59-A6C34878D82A}">
                    <a16:rowId xmlns:a16="http://schemas.microsoft.com/office/drawing/2014/main" val="4033986438"/>
                  </a:ext>
                </a:extLst>
              </a:tr>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1</a:t>
                      </a:r>
                    </a:p>
                  </a:txBody>
                  <a:tcPr anchor="ctr"/>
                </a:tc>
                <a:extLst>
                  <a:ext uri="{0D108BD9-81ED-4DB2-BD59-A6C34878D82A}">
                    <a16:rowId xmlns:a16="http://schemas.microsoft.com/office/drawing/2014/main" val="3815884517"/>
                  </a:ext>
                </a:extLst>
              </a:tr>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0</a:t>
                      </a:r>
                    </a:p>
                  </a:txBody>
                  <a:tcPr anchor="ctr"/>
                </a:tc>
                <a:extLst>
                  <a:ext uri="{0D108BD9-81ED-4DB2-BD59-A6C34878D82A}">
                    <a16:rowId xmlns:a16="http://schemas.microsoft.com/office/drawing/2014/main" val="4239061510"/>
                  </a:ext>
                </a:extLst>
              </a:tr>
            </a:tbl>
          </a:graphicData>
        </a:graphic>
      </p:graphicFrame>
      <p:pic>
        <p:nvPicPr>
          <p:cNvPr id="7" name="Picture 1" descr="C:\Users\cmyeum\AppData\Local\Temp\ConnectorClipboard6191466968647178601\image15494808343440.png"/>
          <p:cNvPicPr>
            <a:picLocks noChangeAspect="1" noChangeArrowheads="1"/>
          </p:cNvPicPr>
          <p:nvPr/>
        </p:nvPicPr>
        <p:blipFill rotWithShape="1">
          <a:blip r:embed="rId2">
            <a:extLst>
              <a:ext uri="{28A0092B-C50C-407E-A947-70E740481C1C}">
                <a14:useLocalDpi xmlns:a14="http://schemas.microsoft.com/office/drawing/2010/main" val="0"/>
              </a:ext>
            </a:extLst>
          </a:blip>
          <a:srcRect l="8769" t="23486" r="49327" b="27171"/>
          <a:stretch/>
        </p:blipFill>
        <p:spPr bwMode="auto">
          <a:xfrm>
            <a:off x="4221188" y="3960536"/>
            <a:ext cx="2936823" cy="24342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nvGraphicFramePr>
        <p:xfrm>
          <a:off x="696484" y="4099706"/>
          <a:ext cx="2322486" cy="2155950"/>
        </p:xfrm>
        <a:graphic>
          <a:graphicData uri="http://schemas.openxmlformats.org/drawingml/2006/table">
            <a:tbl>
              <a:tblPr firstRow="1" bandRow="1">
                <a:tableStyleId>{5940675A-B579-460E-94D1-54222C63F5DA}</a:tableStyleId>
              </a:tblPr>
              <a:tblGrid>
                <a:gridCol w="774162">
                  <a:extLst>
                    <a:ext uri="{9D8B030D-6E8A-4147-A177-3AD203B41FA5}">
                      <a16:colId xmlns:a16="http://schemas.microsoft.com/office/drawing/2014/main" val="824280136"/>
                    </a:ext>
                  </a:extLst>
                </a:gridCol>
                <a:gridCol w="774162">
                  <a:extLst>
                    <a:ext uri="{9D8B030D-6E8A-4147-A177-3AD203B41FA5}">
                      <a16:colId xmlns:a16="http://schemas.microsoft.com/office/drawing/2014/main" val="3973727857"/>
                    </a:ext>
                  </a:extLst>
                </a:gridCol>
                <a:gridCol w="774162">
                  <a:extLst>
                    <a:ext uri="{9D8B030D-6E8A-4147-A177-3AD203B41FA5}">
                      <a16:colId xmlns:a16="http://schemas.microsoft.com/office/drawing/2014/main" val="2896104067"/>
                    </a:ext>
                  </a:extLst>
                </a:gridCol>
              </a:tblGrid>
              <a:tr h="718650">
                <a:tc>
                  <a:txBody>
                    <a:bodyPr/>
                    <a:lstStyle/>
                    <a:p>
                      <a:pPr algn="ctr"/>
                      <a:r>
                        <a:rPr lang="en-US" sz="1600" b="1" dirty="0"/>
                        <a:t>-0.11</a:t>
                      </a:r>
                    </a:p>
                  </a:txBody>
                  <a:tcPr marL="119157" marR="119157" marT="59578" marB="59578" anchor="ctr"/>
                </a:tc>
                <a:tc>
                  <a:txBody>
                    <a:bodyPr/>
                    <a:lstStyle/>
                    <a:p>
                      <a:pPr algn="ctr"/>
                      <a:r>
                        <a:rPr lang="en-US" sz="1600" b="1" dirty="0"/>
                        <a:t>-0.11</a:t>
                      </a:r>
                    </a:p>
                  </a:txBody>
                  <a:tcPr marL="119157" marR="119157" marT="59578" marB="59578" anchor="ctr"/>
                </a:tc>
                <a:tc>
                  <a:txBody>
                    <a:bodyPr/>
                    <a:lstStyle/>
                    <a:p>
                      <a:pPr algn="ctr"/>
                      <a:r>
                        <a:rPr lang="en-US" sz="1600" b="1" dirty="0"/>
                        <a:t>-0.11</a:t>
                      </a:r>
                    </a:p>
                  </a:txBody>
                  <a:tcPr marL="119157" marR="119157" marT="59578" marB="59578" anchor="ctr"/>
                </a:tc>
                <a:extLst>
                  <a:ext uri="{0D108BD9-81ED-4DB2-BD59-A6C34878D82A}">
                    <a16:rowId xmlns:a16="http://schemas.microsoft.com/office/drawing/2014/main" val="4033986438"/>
                  </a:ext>
                </a:extLst>
              </a:tr>
              <a:tr h="718650">
                <a:tc>
                  <a:txBody>
                    <a:bodyPr/>
                    <a:lstStyle/>
                    <a:p>
                      <a:pPr algn="ctr"/>
                      <a:r>
                        <a:rPr lang="en-US" sz="1600" b="1" dirty="0"/>
                        <a:t>-0.11</a:t>
                      </a:r>
                    </a:p>
                  </a:txBody>
                  <a:tcPr marL="119157" marR="119157" marT="59578" marB="59578" anchor="ctr"/>
                </a:tc>
                <a:tc>
                  <a:txBody>
                    <a:bodyPr/>
                    <a:lstStyle/>
                    <a:p>
                      <a:pPr algn="ctr"/>
                      <a:r>
                        <a:rPr lang="en-US" sz="1600" b="1" dirty="0"/>
                        <a:t>1.89</a:t>
                      </a:r>
                    </a:p>
                  </a:txBody>
                  <a:tcPr marL="119157" marR="119157" marT="59578" marB="59578" anchor="ctr"/>
                </a:tc>
                <a:tc>
                  <a:txBody>
                    <a:bodyPr/>
                    <a:lstStyle/>
                    <a:p>
                      <a:pPr algn="ctr"/>
                      <a:r>
                        <a:rPr lang="en-US" sz="1600" b="1" dirty="0"/>
                        <a:t>-0.11</a:t>
                      </a:r>
                    </a:p>
                  </a:txBody>
                  <a:tcPr marL="119157" marR="119157" marT="59578" marB="59578" anchor="ctr"/>
                </a:tc>
                <a:extLst>
                  <a:ext uri="{0D108BD9-81ED-4DB2-BD59-A6C34878D82A}">
                    <a16:rowId xmlns:a16="http://schemas.microsoft.com/office/drawing/2014/main" val="3815884517"/>
                  </a:ext>
                </a:extLst>
              </a:tr>
              <a:tr h="718650">
                <a:tc>
                  <a:txBody>
                    <a:bodyPr/>
                    <a:lstStyle/>
                    <a:p>
                      <a:pPr algn="ctr"/>
                      <a:r>
                        <a:rPr lang="en-US" sz="1600" b="1" dirty="0"/>
                        <a:t>-0.11</a:t>
                      </a:r>
                    </a:p>
                  </a:txBody>
                  <a:tcPr marL="119157" marR="119157" marT="59578" marB="59578" anchor="ctr"/>
                </a:tc>
                <a:tc>
                  <a:txBody>
                    <a:bodyPr/>
                    <a:lstStyle/>
                    <a:p>
                      <a:pPr algn="ctr"/>
                      <a:r>
                        <a:rPr lang="en-US" sz="1600" b="1" dirty="0"/>
                        <a:t>-0.11</a:t>
                      </a:r>
                    </a:p>
                  </a:txBody>
                  <a:tcPr marL="119157" marR="119157" marT="59578" marB="59578" anchor="ctr"/>
                </a:tc>
                <a:tc>
                  <a:txBody>
                    <a:bodyPr/>
                    <a:lstStyle/>
                    <a:p>
                      <a:pPr algn="ctr"/>
                      <a:r>
                        <a:rPr lang="en-US" sz="1600" b="1" dirty="0"/>
                        <a:t>-0.11</a:t>
                      </a:r>
                    </a:p>
                  </a:txBody>
                  <a:tcPr marL="119157" marR="119157" marT="59578" marB="59578" anchor="ctr"/>
                </a:tc>
                <a:extLst>
                  <a:ext uri="{0D108BD9-81ED-4DB2-BD59-A6C34878D82A}">
                    <a16:rowId xmlns:a16="http://schemas.microsoft.com/office/drawing/2014/main" val="4239061510"/>
                  </a:ext>
                </a:extLst>
              </a:tr>
            </a:tbl>
          </a:graphicData>
        </a:graphic>
      </p:graphicFrame>
      <p:pic>
        <p:nvPicPr>
          <p:cNvPr id="9" name="Picture 8"/>
          <p:cNvPicPr>
            <a:picLocks noChangeAspect="1"/>
          </p:cNvPicPr>
          <p:nvPr/>
        </p:nvPicPr>
        <p:blipFill>
          <a:blip r:embed="rId3"/>
          <a:stretch>
            <a:fillRect/>
          </a:stretch>
        </p:blipFill>
        <p:spPr>
          <a:xfrm>
            <a:off x="7577698" y="1496202"/>
            <a:ext cx="2997750" cy="1972713"/>
          </a:xfrm>
          <a:prstGeom prst="rect">
            <a:avLst/>
          </a:prstGeom>
        </p:spPr>
      </p:pic>
    </p:spTree>
    <p:extLst>
      <p:ext uri="{BB962C8B-B14F-4D97-AF65-F5344CB8AC3E}">
        <p14:creationId xmlns:p14="http://schemas.microsoft.com/office/powerpoint/2010/main" val="2515808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Guessing Game! Linear Filter: Blurring</a:t>
            </a:r>
          </a:p>
        </p:txBody>
      </p:sp>
      <p:graphicFrame>
        <p:nvGraphicFramePr>
          <p:cNvPr id="3" name="Table 2"/>
          <p:cNvGraphicFramePr>
            <a:graphicFrameLocks noGrp="1"/>
          </p:cNvGraphicFramePr>
          <p:nvPr>
            <p:extLst>
              <p:ext uri="{D42A27DB-BD31-4B8C-83A1-F6EECF244321}">
                <p14:modId xmlns:p14="http://schemas.microsoft.com/office/powerpoint/2010/main" val="1763696207"/>
              </p:ext>
            </p:extLst>
          </p:nvPr>
        </p:nvGraphicFramePr>
        <p:xfrm>
          <a:off x="5609649" y="1617311"/>
          <a:ext cx="1419225" cy="1112520"/>
        </p:xfrm>
        <a:graphic>
          <a:graphicData uri="http://schemas.openxmlformats.org/drawingml/2006/table">
            <a:tbl>
              <a:tblPr firstRow="1" bandRow="1">
                <a:tableStyleId>{5940675A-B579-460E-94D1-54222C63F5DA}</a:tableStyleId>
              </a:tblPr>
              <a:tblGrid>
                <a:gridCol w="473075">
                  <a:extLst>
                    <a:ext uri="{9D8B030D-6E8A-4147-A177-3AD203B41FA5}">
                      <a16:colId xmlns:a16="http://schemas.microsoft.com/office/drawing/2014/main" val="824280136"/>
                    </a:ext>
                  </a:extLst>
                </a:gridCol>
                <a:gridCol w="473075">
                  <a:extLst>
                    <a:ext uri="{9D8B030D-6E8A-4147-A177-3AD203B41FA5}">
                      <a16:colId xmlns:a16="http://schemas.microsoft.com/office/drawing/2014/main" val="3973727857"/>
                    </a:ext>
                  </a:extLst>
                </a:gridCol>
                <a:gridCol w="473075">
                  <a:extLst>
                    <a:ext uri="{9D8B030D-6E8A-4147-A177-3AD203B41FA5}">
                      <a16:colId xmlns:a16="http://schemas.microsoft.com/office/drawing/2014/main" val="2896104067"/>
                    </a:ext>
                  </a:extLst>
                </a:gridCol>
              </a:tblGrid>
              <a:tr h="370840">
                <a:tc>
                  <a:txBody>
                    <a:bodyPr/>
                    <a:lstStyle/>
                    <a:p>
                      <a:pPr algn="ctr"/>
                      <a:r>
                        <a:rPr lang="en-US" b="1" dirty="0"/>
                        <a:t>1</a:t>
                      </a:r>
                    </a:p>
                  </a:txBody>
                  <a:tcPr/>
                </a:tc>
                <a:tc>
                  <a:txBody>
                    <a:bodyPr/>
                    <a:lstStyle/>
                    <a:p>
                      <a:pPr algn="ctr"/>
                      <a:r>
                        <a:rPr lang="en-US" b="1" dirty="0"/>
                        <a:t>1</a:t>
                      </a:r>
                    </a:p>
                  </a:txBody>
                  <a:tcPr/>
                </a:tc>
                <a:tc>
                  <a:txBody>
                    <a:bodyPr/>
                    <a:lstStyle/>
                    <a:p>
                      <a:pPr algn="ctr"/>
                      <a:r>
                        <a:rPr lang="en-US" b="1" dirty="0"/>
                        <a:t>1</a:t>
                      </a:r>
                    </a:p>
                  </a:txBody>
                  <a:tcPr/>
                </a:tc>
                <a:extLst>
                  <a:ext uri="{0D108BD9-81ED-4DB2-BD59-A6C34878D82A}">
                    <a16:rowId xmlns:a16="http://schemas.microsoft.com/office/drawing/2014/main" val="4033986438"/>
                  </a:ext>
                </a:extLst>
              </a:tr>
              <a:tr h="370840">
                <a:tc>
                  <a:txBody>
                    <a:bodyPr/>
                    <a:lstStyle/>
                    <a:p>
                      <a:pPr algn="ctr"/>
                      <a:r>
                        <a:rPr lang="en-US" b="1" dirty="0"/>
                        <a:t>1</a:t>
                      </a:r>
                    </a:p>
                  </a:txBody>
                  <a:tcPr/>
                </a:tc>
                <a:tc>
                  <a:txBody>
                    <a:bodyPr/>
                    <a:lstStyle/>
                    <a:p>
                      <a:pPr algn="ctr"/>
                      <a:r>
                        <a:rPr lang="en-US" b="1" dirty="0"/>
                        <a:t>1</a:t>
                      </a:r>
                    </a:p>
                  </a:txBody>
                  <a:tcPr/>
                </a:tc>
                <a:tc>
                  <a:txBody>
                    <a:bodyPr/>
                    <a:lstStyle/>
                    <a:p>
                      <a:pPr algn="ctr"/>
                      <a:r>
                        <a:rPr lang="en-US" b="1" dirty="0"/>
                        <a:t>1</a:t>
                      </a:r>
                    </a:p>
                  </a:txBody>
                  <a:tcPr/>
                </a:tc>
                <a:extLst>
                  <a:ext uri="{0D108BD9-81ED-4DB2-BD59-A6C34878D82A}">
                    <a16:rowId xmlns:a16="http://schemas.microsoft.com/office/drawing/2014/main" val="3815884517"/>
                  </a:ext>
                </a:extLst>
              </a:tr>
              <a:tr h="370840">
                <a:tc>
                  <a:txBody>
                    <a:bodyPr/>
                    <a:lstStyle/>
                    <a:p>
                      <a:pPr algn="ctr"/>
                      <a:r>
                        <a:rPr lang="en-US" b="1" dirty="0"/>
                        <a:t>1</a:t>
                      </a:r>
                    </a:p>
                  </a:txBody>
                  <a:tcPr/>
                </a:tc>
                <a:tc>
                  <a:txBody>
                    <a:bodyPr/>
                    <a:lstStyle/>
                    <a:p>
                      <a:pPr algn="ctr"/>
                      <a:r>
                        <a:rPr lang="en-US" b="1" dirty="0"/>
                        <a:t>1</a:t>
                      </a:r>
                    </a:p>
                  </a:txBody>
                  <a:tcPr/>
                </a:tc>
                <a:tc>
                  <a:txBody>
                    <a:bodyPr/>
                    <a:lstStyle/>
                    <a:p>
                      <a:pPr algn="ctr"/>
                      <a:r>
                        <a:rPr lang="en-US" b="1" dirty="0"/>
                        <a:t>1</a:t>
                      </a:r>
                    </a:p>
                  </a:txBody>
                  <a:tcPr/>
                </a:tc>
                <a:extLst>
                  <a:ext uri="{0D108BD9-81ED-4DB2-BD59-A6C34878D82A}">
                    <a16:rowId xmlns:a16="http://schemas.microsoft.com/office/drawing/2014/main" val="4239061510"/>
                  </a:ext>
                </a:extLst>
              </a:tr>
            </a:tbl>
          </a:graphicData>
        </a:graphic>
      </p:graphicFrame>
      <mc:AlternateContent xmlns:mc="http://schemas.openxmlformats.org/markup-compatibility/2006" xmlns:a14="http://schemas.microsoft.com/office/drawing/2010/main">
        <mc:Choice Requires="a14">
          <p:sp>
            <p:nvSpPr>
              <p:cNvPr id="4" name="Rectangle 3"/>
              <p:cNvSpPr/>
              <p:nvPr/>
            </p:nvSpPr>
            <p:spPr>
              <a:xfrm>
                <a:off x="4042671" y="1698535"/>
                <a:ext cx="676788"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a:latin typeface="Cambria Math" panose="02040503050406030204" pitchFamily="18" charset="0"/>
                          <a:ea typeface="Cambria Math" panose="02040503050406030204" pitchFamily="18" charset="0"/>
                          <a:cs typeface="Arial" pitchFamily="34" charset="0"/>
                        </a:rPr>
                        <m:t>∗</m:t>
                      </m:r>
                    </m:oMath>
                  </m:oMathPara>
                </a14:m>
                <a:endParaRPr lang="en-US" sz="5400" dirty="0"/>
              </a:p>
            </p:txBody>
          </p:sp>
        </mc:Choice>
        <mc:Fallback xmlns="">
          <p:sp>
            <p:nvSpPr>
              <p:cNvPr id="4" name="Rectangle 3"/>
              <p:cNvSpPr>
                <a:spLocks noRot="1" noChangeAspect="1" noMove="1" noResize="1" noEditPoints="1" noAdjustHandles="1" noChangeArrowheads="1" noChangeShapeType="1" noTextEdit="1"/>
              </p:cNvSpPr>
              <p:nvPr/>
            </p:nvSpPr>
            <p:spPr>
              <a:xfrm>
                <a:off x="4042671" y="1698535"/>
                <a:ext cx="676788" cy="92333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490320" y="1698535"/>
                <a:ext cx="85953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ea typeface="Cambria Math" panose="02040503050406030204" pitchFamily="18" charset="0"/>
                          <a:cs typeface="Arial" pitchFamily="34" charset="0"/>
                        </a:rPr>
                        <m:t>=</m:t>
                      </m:r>
                    </m:oMath>
                  </m:oMathPara>
                </a14:m>
                <a:endParaRPr lang="en-US" sz="5400" dirty="0"/>
              </a:p>
            </p:txBody>
          </p:sp>
        </mc:Choice>
        <mc:Fallback xmlns="">
          <p:sp>
            <p:nvSpPr>
              <p:cNvPr id="5" name="Rectangle 4"/>
              <p:cNvSpPr>
                <a:spLocks noRot="1" noChangeAspect="1" noMove="1" noResize="1" noEditPoints="1" noAdjustHandles="1" noChangeArrowheads="1" noChangeShapeType="1" noTextEdit="1"/>
              </p:cNvSpPr>
              <p:nvPr/>
            </p:nvSpPr>
            <p:spPr>
              <a:xfrm>
                <a:off x="7490320" y="1698535"/>
                <a:ext cx="859530" cy="923330"/>
              </a:xfrm>
              <a:prstGeom prst="rect">
                <a:avLst/>
              </a:prstGeom>
              <a:blipFill>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rotWithShape="1">
          <a:blip r:embed="rId4"/>
          <a:srcRect r="51057"/>
          <a:stretch/>
        </p:blipFill>
        <p:spPr>
          <a:xfrm>
            <a:off x="777587" y="242050"/>
            <a:ext cx="2728797" cy="418950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9082225" y="4887153"/>
                <a:ext cx="2354747"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cs typeface="Arial" pitchFamily="34" charset="0"/>
                        </a:rPr>
                        <m:t>𝐹</m:t>
                      </m:r>
                      <m:r>
                        <a:rPr lang="en-US" sz="4000" i="1">
                          <a:latin typeface="Cambria Math" panose="02040503050406030204" pitchFamily="18" charset="0"/>
                          <a:ea typeface="Cambria Math" panose="02040503050406030204" pitchFamily="18" charset="0"/>
                          <a:cs typeface="Arial" pitchFamily="34" charset="0"/>
                        </a:rPr>
                        <m:t>∗</m:t>
                      </m:r>
                      <m:r>
                        <a:rPr lang="en-US" sz="4000" i="1">
                          <a:latin typeface="Cambria Math" panose="02040503050406030204" pitchFamily="18" charset="0"/>
                          <a:cs typeface="Arial" pitchFamily="34" charset="0"/>
                        </a:rPr>
                        <m:t>𝐻</m:t>
                      </m:r>
                      <m:r>
                        <a:rPr lang="en-US" sz="4000" i="1">
                          <a:latin typeface="Cambria Math" panose="02040503050406030204" pitchFamily="18" charset="0"/>
                          <a:cs typeface="Arial" pitchFamily="34" charset="0"/>
                        </a:rPr>
                        <m:t>=</m:t>
                      </m:r>
                      <m:r>
                        <a:rPr lang="en-US" sz="4000" i="1">
                          <a:latin typeface="Cambria Math" panose="02040503050406030204" pitchFamily="18" charset="0"/>
                          <a:cs typeface="Arial" pitchFamily="34" charset="0"/>
                        </a:rPr>
                        <m:t>𝐺</m:t>
                      </m:r>
                    </m:oMath>
                  </m:oMathPara>
                </a14:m>
                <a:endParaRPr lang="en-US" sz="4000" dirty="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082225" y="4887153"/>
                <a:ext cx="2354747" cy="615553"/>
              </a:xfrm>
              <a:prstGeom prst="rect">
                <a:avLst/>
              </a:prstGeom>
              <a:blipFill>
                <a:blip r:embed="rId5"/>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6"/>
          <a:stretch>
            <a:fillRect/>
          </a:stretch>
        </p:blipFill>
        <p:spPr>
          <a:xfrm>
            <a:off x="-153022" y="3800987"/>
            <a:ext cx="9345857" cy="2926080"/>
          </a:xfrm>
          <a:prstGeom prst="rect">
            <a:avLst/>
          </a:prstGeom>
        </p:spPr>
      </p:pic>
      <p:pic>
        <p:nvPicPr>
          <p:cNvPr id="13" name="Picture 12"/>
          <p:cNvPicPr>
            <a:picLocks noChangeAspect="1"/>
          </p:cNvPicPr>
          <p:nvPr/>
        </p:nvPicPr>
        <p:blipFill rotWithShape="1">
          <a:blip r:embed="rId7"/>
          <a:srcRect l="51885"/>
          <a:stretch/>
        </p:blipFill>
        <p:spPr>
          <a:xfrm>
            <a:off x="8677275" y="242050"/>
            <a:ext cx="2682653" cy="4189500"/>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5154785" y="1813278"/>
                <a:ext cx="254878"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cs typeface="Arial" pitchFamily="34" charset="0"/>
                            </a:rPr>
                          </m:ctrlPr>
                        </m:fPr>
                        <m:num>
                          <m:r>
                            <a:rPr lang="en-US" sz="2400" b="0" i="1" smtClean="0">
                              <a:latin typeface="Cambria Math" panose="02040503050406030204" pitchFamily="18" charset="0"/>
                              <a:cs typeface="Arial" pitchFamily="34" charset="0"/>
                            </a:rPr>
                            <m:t>1</m:t>
                          </m:r>
                        </m:num>
                        <m:den>
                          <m:r>
                            <a:rPr lang="en-US" sz="2400" b="0" i="1" smtClean="0">
                              <a:latin typeface="Cambria Math" panose="02040503050406030204" pitchFamily="18" charset="0"/>
                              <a:cs typeface="Arial" pitchFamily="34" charset="0"/>
                            </a:rPr>
                            <m:t>9</m:t>
                          </m:r>
                        </m:den>
                      </m:f>
                    </m:oMath>
                  </m:oMathPara>
                </a14:m>
                <a:endParaRPr lang="en-US" sz="2400" dirty="0">
                  <a:latin typeface="Arial" pitchFamily="34" charset="0"/>
                  <a:cs typeface="Arial"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5154785" y="1813278"/>
                <a:ext cx="254878" cy="693844"/>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3131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Guessing Game! Linear Filter: Sharpening</a:t>
            </a:r>
          </a:p>
        </p:txBody>
      </p:sp>
      <p:graphicFrame>
        <p:nvGraphicFramePr>
          <p:cNvPr id="3" name="Table 2"/>
          <p:cNvGraphicFramePr>
            <a:graphicFrameLocks noGrp="1"/>
          </p:cNvGraphicFramePr>
          <p:nvPr/>
        </p:nvGraphicFramePr>
        <p:xfrm>
          <a:off x="696484" y="1496202"/>
          <a:ext cx="2322486" cy="1972713"/>
        </p:xfrm>
        <a:graphic>
          <a:graphicData uri="http://schemas.openxmlformats.org/drawingml/2006/table">
            <a:tbl>
              <a:tblPr firstRow="1" bandRow="1">
                <a:tableStyleId>{5940675A-B579-460E-94D1-54222C63F5DA}</a:tableStyleId>
              </a:tblPr>
              <a:tblGrid>
                <a:gridCol w="774162">
                  <a:extLst>
                    <a:ext uri="{9D8B030D-6E8A-4147-A177-3AD203B41FA5}">
                      <a16:colId xmlns:a16="http://schemas.microsoft.com/office/drawing/2014/main" val="824280136"/>
                    </a:ext>
                  </a:extLst>
                </a:gridCol>
                <a:gridCol w="774162">
                  <a:extLst>
                    <a:ext uri="{9D8B030D-6E8A-4147-A177-3AD203B41FA5}">
                      <a16:colId xmlns:a16="http://schemas.microsoft.com/office/drawing/2014/main" val="3973727857"/>
                    </a:ext>
                  </a:extLst>
                </a:gridCol>
                <a:gridCol w="774162">
                  <a:extLst>
                    <a:ext uri="{9D8B030D-6E8A-4147-A177-3AD203B41FA5}">
                      <a16:colId xmlns:a16="http://schemas.microsoft.com/office/drawing/2014/main" val="2896104067"/>
                    </a:ext>
                  </a:extLst>
                </a:gridCol>
              </a:tblGrid>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0</a:t>
                      </a:r>
                    </a:p>
                  </a:txBody>
                  <a:tcPr anchor="ctr"/>
                </a:tc>
                <a:extLst>
                  <a:ext uri="{0D108BD9-81ED-4DB2-BD59-A6C34878D82A}">
                    <a16:rowId xmlns:a16="http://schemas.microsoft.com/office/drawing/2014/main" val="4033986438"/>
                  </a:ext>
                </a:extLst>
              </a:tr>
              <a:tr h="657571">
                <a:tc>
                  <a:txBody>
                    <a:bodyPr/>
                    <a:lstStyle/>
                    <a:p>
                      <a:pPr algn="ctr"/>
                      <a:r>
                        <a:rPr lang="en-US" b="1" dirty="0"/>
                        <a:t>0</a:t>
                      </a:r>
                    </a:p>
                  </a:txBody>
                  <a:tcPr anchor="ctr"/>
                </a:tc>
                <a:tc>
                  <a:txBody>
                    <a:bodyPr/>
                    <a:lstStyle/>
                    <a:p>
                      <a:pPr algn="ctr"/>
                      <a:r>
                        <a:rPr lang="en-US" b="1" dirty="0"/>
                        <a:t>1</a:t>
                      </a:r>
                    </a:p>
                  </a:txBody>
                  <a:tcPr anchor="ctr"/>
                </a:tc>
                <a:tc>
                  <a:txBody>
                    <a:bodyPr/>
                    <a:lstStyle/>
                    <a:p>
                      <a:pPr algn="ctr"/>
                      <a:r>
                        <a:rPr lang="en-US" b="1" dirty="0"/>
                        <a:t>0</a:t>
                      </a:r>
                    </a:p>
                  </a:txBody>
                  <a:tcPr anchor="ctr"/>
                </a:tc>
                <a:extLst>
                  <a:ext uri="{0D108BD9-81ED-4DB2-BD59-A6C34878D82A}">
                    <a16:rowId xmlns:a16="http://schemas.microsoft.com/office/drawing/2014/main" val="3815884517"/>
                  </a:ext>
                </a:extLst>
              </a:tr>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0</a:t>
                      </a:r>
                    </a:p>
                  </a:txBody>
                  <a:tcPr anchor="ctr"/>
                </a:tc>
                <a:extLst>
                  <a:ext uri="{0D108BD9-81ED-4DB2-BD59-A6C34878D82A}">
                    <a16:rowId xmlns:a16="http://schemas.microsoft.com/office/drawing/2014/main" val="4239061510"/>
                  </a:ext>
                </a:extLst>
              </a:tr>
            </a:tbl>
          </a:graphicData>
        </a:graphic>
      </p:graphicFrame>
      <p:graphicFrame>
        <p:nvGraphicFramePr>
          <p:cNvPr id="6" name="Table 5"/>
          <p:cNvGraphicFramePr>
            <a:graphicFrameLocks noGrp="1"/>
          </p:cNvGraphicFramePr>
          <p:nvPr/>
        </p:nvGraphicFramePr>
        <p:xfrm>
          <a:off x="4530778" y="1496202"/>
          <a:ext cx="2317644" cy="1972713"/>
        </p:xfrm>
        <a:graphic>
          <a:graphicData uri="http://schemas.openxmlformats.org/drawingml/2006/table">
            <a:tbl>
              <a:tblPr firstRow="1" bandRow="1">
                <a:tableStyleId>{5940675A-B579-460E-94D1-54222C63F5DA}</a:tableStyleId>
              </a:tblPr>
              <a:tblGrid>
                <a:gridCol w="772548">
                  <a:extLst>
                    <a:ext uri="{9D8B030D-6E8A-4147-A177-3AD203B41FA5}">
                      <a16:colId xmlns:a16="http://schemas.microsoft.com/office/drawing/2014/main" val="824280136"/>
                    </a:ext>
                  </a:extLst>
                </a:gridCol>
                <a:gridCol w="772548">
                  <a:extLst>
                    <a:ext uri="{9D8B030D-6E8A-4147-A177-3AD203B41FA5}">
                      <a16:colId xmlns:a16="http://schemas.microsoft.com/office/drawing/2014/main" val="3973727857"/>
                    </a:ext>
                  </a:extLst>
                </a:gridCol>
                <a:gridCol w="772548">
                  <a:extLst>
                    <a:ext uri="{9D8B030D-6E8A-4147-A177-3AD203B41FA5}">
                      <a16:colId xmlns:a16="http://schemas.microsoft.com/office/drawing/2014/main" val="2896104067"/>
                    </a:ext>
                  </a:extLst>
                </a:gridCol>
              </a:tblGrid>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0</a:t>
                      </a:r>
                    </a:p>
                  </a:txBody>
                  <a:tcPr anchor="ctr"/>
                </a:tc>
                <a:extLst>
                  <a:ext uri="{0D108BD9-81ED-4DB2-BD59-A6C34878D82A}">
                    <a16:rowId xmlns:a16="http://schemas.microsoft.com/office/drawing/2014/main" val="4033986438"/>
                  </a:ext>
                </a:extLst>
              </a:tr>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1</a:t>
                      </a:r>
                    </a:p>
                  </a:txBody>
                  <a:tcPr anchor="ctr"/>
                </a:tc>
                <a:extLst>
                  <a:ext uri="{0D108BD9-81ED-4DB2-BD59-A6C34878D82A}">
                    <a16:rowId xmlns:a16="http://schemas.microsoft.com/office/drawing/2014/main" val="3815884517"/>
                  </a:ext>
                </a:extLst>
              </a:tr>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0</a:t>
                      </a:r>
                    </a:p>
                  </a:txBody>
                  <a:tcPr anchor="ctr"/>
                </a:tc>
                <a:extLst>
                  <a:ext uri="{0D108BD9-81ED-4DB2-BD59-A6C34878D82A}">
                    <a16:rowId xmlns:a16="http://schemas.microsoft.com/office/drawing/2014/main" val="4239061510"/>
                  </a:ext>
                </a:extLst>
              </a:tr>
            </a:tbl>
          </a:graphicData>
        </a:graphic>
      </p:graphicFrame>
      <p:pic>
        <p:nvPicPr>
          <p:cNvPr id="7" name="Picture 1" descr="C:\Users\cmyeum\AppData\Local\Temp\ConnectorClipboard6191466968647178601\image15494808343440.png"/>
          <p:cNvPicPr>
            <a:picLocks noChangeAspect="1" noChangeArrowheads="1"/>
          </p:cNvPicPr>
          <p:nvPr/>
        </p:nvPicPr>
        <p:blipFill rotWithShape="1">
          <a:blip r:embed="rId2">
            <a:extLst>
              <a:ext uri="{28A0092B-C50C-407E-A947-70E740481C1C}">
                <a14:useLocalDpi xmlns:a14="http://schemas.microsoft.com/office/drawing/2010/main" val="0"/>
              </a:ext>
            </a:extLst>
          </a:blip>
          <a:srcRect l="8769" t="23486" r="49327" b="27171"/>
          <a:stretch/>
        </p:blipFill>
        <p:spPr bwMode="auto">
          <a:xfrm>
            <a:off x="4221188" y="3960536"/>
            <a:ext cx="2936823" cy="24342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nvGraphicFramePr>
        <p:xfrm>
          <a:off x="696484" y="4099706"/>
          <a:ext cx="2322486" cy="2155950"/>
        </p:xfrm>
        <a:graphic>
          <a:graphicData uri="http://schemas.openxmlformats.org/drawingml/2006/table">
            <a:tbl>
              <a:tblPr firstRow="1" bandRow="1">
                <a:tableStyleId>{5940675A-B579-460E-94D1-54222C63F5DA}</a:tableStyleId>
              </a:tblPr>
              <a:tblGrid>
                <a:gridCol w="774162">
                  <a:extLst>
                    <a:ext uri="{9D8B030D-6E8A-4147-A177-3AD203B41FA5}">
                      <a16:colId xmlns:a16="http://schemas.microsoft.com/office/drawing/2014/main" val="824280136"/>
                    </a:ext>
                  </a:extLst>
                </a:gridCol>
                <a:gridCol w="774162">
                  <a:extLst>
                    <a:ext uri="{9D8B030D-6E8A-4147-A177-3AD203B41FA5}">
                      <a16:colId xmlns:a16="http://schemas.microsoft.com/office/drawing/2014/main" val="3973727857"/>
                    </a:ext>
                  </a:extLst>
                </a:gridCol>
                <a:gridCol w="774162">
                  <a:extLst>
                    <a:ext uri="{9D8B030D-6E8A-4147-A177-3AD203B41FA5}">
                      <a16:colId xmlns:a16="http://schemas.microsoft.com/office/drawing/2014/main" val="2896104067"/>
                    </a:ext>
                  </a:extLst>
                </a:gridCol>
              </a:tblGrid>
              <a:tr h="718650">
                <a:tc>
                  <a:txBody>
                    <a:bodyPr/>
                    <a:lstStyle/>
                    <a:p>
                      <a:pPr algn="ctr"/>
                      <a:r>
                        <a:rPr lang="en-US" sz="1600" b="1" dirty="0"/>
                        <a:t>-0.11</a:t>
                      </a:r>
                    </a:p>
                  </a:txBody>
                  <a:tcPr marL="119157" marR="119157" marT="59578" marB="59578" anchor="ctr"/>
                </a:tc>
                <a:tc>
                  <a:txBody>
                    <a:bodyPr/>
                    <a:lstStyle/>
                    <a:p>
                      <a:pPr algn="ctr"/>
                      <a:r>
                        <a:rPr lang="en-US" sz="1600" b="1" dirty="0"/>
                        <a:t>-0.11</a:t>
                      </a:r>
                    </a:p>
                  </a:txBody>
                  <a:tcPr marL="119157" marR="119157" marT="59578" marB="59578" anchor="ctr"/>
                </a:tc>
                <a:tc>
                  <a:txBody>
                    <a:bodyPr/>
                    <a:lstStyle/>
                    <a:p>
                      <a:pPr algn="ctr"/>
                      <a:r>
                        <a:rPr lang="en-US" sz="1600" b="1" dirty="0"/>
                        <a:t>-0.11</a:t>
                      </a:r>
                    </a:p>
                  </a:txBody>
                  <a:tcPr marL="119157" marR="119157" marT="59578" marB="59578" anchor="ctr"/>
                </a:tc>
                <a:extLst>
                  <a:ext uri="{0D108BD9-81ED-4DB2-BD59-A6C34878D82A}">
                    <a16:rowId xmlns:a16="http://schemas.microsoft.com/office/drawing/2014/main" val="4033986438"/>
                  </a:ext>
                </a:extLst>
              </a:tr>
              <a:tr h="718650">
                <a:tc>
                  <a:txBody>
                    <a:bodyPr/>
                    <a:lstStyle/>
                    <a:p>
                      <a:pPr algn="ctr"/>
                      <a:r>
                        <a:rPr lang="en-US" sz="1600" b="1" dirty="0"/>
                        <a:t>-0.11</a:t>
                      </a:r>
                    </a:p>
                  </a:txBody>
                  <a:tcPr marL="119157" marR="119157" marT="59578" marB="59578" anchor="ctr"/>
                </a:tc>
                <a:tc>
                  <a:txBody>
                    <a:bodyPr/>
                    <a:lstStyle/>
                    <a:p>
                      <a:pPr algn="ctr"/>
                      <a:r>
                        <a:rPr lang="en-US" sz="1600" b="1" dirty="0"/>
                        <a:t>1.89</a:t>
                      </a:r>
                    </a:p>
                  </a:txBody>
                  <a:tcPr marL="119157" marR="119157" marT="59578" marB="59578" anchor="ctr"/>
                </a:tc>
                <a:tc>
                  <a:txBody>
                    <a:bodyPr/>
                    <a:lstStyle/>
                    <a:p>
                      <a:pPr algn="ctr"/>
                      <a:r>
                        <a:rPr lang="en-US" sz="1600" b="1" dirty="0"/>
                        <a:t>-0.11</a:t>
                      </a:r>
                    </a:p>
                  </a:txBody>
                  <a:tcPr marL="119157" marR="119157" marT="59578" marB="59578" anchor="ctr"/>
                </a:tc>
                <a:extLst>
                  <a:ext uri="{0D108BD9-81ED-4DB2-BD59-A6C34878D82A}">
                    <a16:rowId xmlns:a16="http://schemas.microsoft.com/office/drawing/2014/main" val="3815884517"/>
                  </a:ext>
                </a:extLst>
              </a:tr>
              <a:tr h="718650">
                <a:tc>
                  <a:txBody>
                    <a:bodyPr/>
                    <a:lstStyle/>
                    <a:p>
                      <a:pPr algn="ctr"/>
                      <a:r>
                        <a:rPr lang="en-US" sz="1600" b="1" dirty="0"/>
                        <a:t>-0.11</a:t>
                      </a:r>
                    </a:p>
                  </a:txBody>
                  <a:tcPr marL="119157" marR="119157" marT="59578" marB="59578" anchor="ctr"/>
                </a:tc>
                <a:tc>
                  <a:txBody>
                    <a:bodyPr/>
                    <a:lstStyle/>
                    <a:p>
                      <a:pPr algn="ctr"/>
                      <a:r>
                        <a:rPr lang="en-US" sz="1600" b="1" dirty="0"/>
                        <a:t>-0.11</a:t>
                      </a:r>
                    </a:p>
                  </a:txBody>
                  <a:tcPr marL="119157" marR="119157" marT="59578" marB="59578" anchor="ctr"/>
                </a:tc>
                <a:tc>
                  <a:txBody>
                    <a:bodyPr/>
                    <a:lstStyle/>
                    <a:p>
                      <a:pPr algn="ctr"/>
                      <a:r>
                        <a:rPr lang="en-US" sz="1600" b="1" dirty="0"/>
                        <a:t>-0.11</a:t>
                      </a:r>
                    </a:p>
                  </a:txBody>
                  <a:tcPr marL="119157" marR="119157" marT="59578" marB="59578" anchor="ctr"/>
                </a:tc>
                <a:extLst>
                  <a:ext uri="{0D108BD9-81ED-4DB2-BD59-A6C34878D82A}">
                    <a16:rowId xmlns:a16="http://schemas.microsoft.com/office/drawing/2014/main" val="4239061510"/>
                  </a:ext>
                </a:extLst>
              </a:tr>
            </a:tbl>
          </a:graphicData>
        </a:graphic>
      </p:graphicFrame>
      <p:pic>
        <p:nvPicPr>
          <p:cNvPr id="9" name="Picture 8"/>
          <p:cNvPicPr>
            <a:picLocks noChangeAspect="1"/>
          </p:cNvPicPr>
          <p:nvPr/>
        </p:nvPicPr>
        <p:blipFill>
          <a:blip r:embed="rId3"/>
          <a:stretch>
            <a:fillRect/>
          </a:stretch>
        </p:blipFill>
        <p:spPr>
          <a:xfrm>
            <a:off x="7577698" y="1496202"/>
            <a:ext cx="2997750" cy="1972713"/>
          </a:xfrm>
          <a:prstGeom prst="rect">
            <a:avLst/>
          </a:prstGeom>
        </p:spPr>
      </p:pic>
    </p:spTree>
    <p:extLst>
      <p:ext uri="{BB962C8B-B14F-4D97-AF65-F5344CB8AC3E}">
        <p14:creationId xmlns:p14="http://schemas.microsoft.com/office/powerpoint/2010/main" val="2869694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2410" y="0"/>
            <a:ext cx="11727180" cy="684233"/>
          </a:xfrm>
        </p:spPr>
        <p:txBody>
          <a:bodyPr/>
          <a:lstStyle/>
          <a:p>
            <a:r>
              <a:rPr lang="en-US" dirty="0"/>
              <a:t>Guessing Game! Linear Filter: Sharpening</a:t>
            </a:r>
          </a:p>
        </p:txBody>
      </p:sp>
      <p:graphicFrame>
        <p:nvGraphicFramePr>
          <p:cNvPr id="3" name="Table 2"/>
          <p:cNvGraphicFramePr>
            <a:graphicFrameLocks noGrp="1"/>
          </p:cNvGraphicFramePr>
          <p:nvPr>
            <p:extLst>
              <p:ext uri="{D42A27DB-BD31-4B8C-83A1-F6EECF244321}">
                <p14:modId xmlns:p14="http://schemas.microsoft.com/office/powerpoint/2010/main" val="3141732144"/>
              </p:ext>
            </p:extLst>
          </p:nvPr>
        </p:nvGraphicFramePr>
        <p:xfrm>
          <a:off x="5217741" y="1588736"/>
          <a:ext cx="1849410" cy="1449738"/>
        </p:xfrm>
        <a:graphic>
          <a:graphicData uri="http://schemas.openxmlformats.org/drawingml/2006/table">
            <a:tbl>
              <a:tblPr firstRow="1" bandRow="1">
                <a:tableStyleId>{5940675A-B579-460E-94D1-54222C63F5DA}</a:tableStyleId>
              </a:tblPr>
              <a:tblGrid>
                <a:gridCol w="616470">
                  <a:extLst>
                    <a:ext uri="{9D8B030D-6E8A-4147-A177-3AD203B41FA5}">
                      <a16:colId xmlns:a16="http://schemas.microsoft.com/office/drawing/2014/main" val="824280136"/>
                    </a:ext>
                  </a:extLst>
                </a:gridCol>
                <a:gridCol w="616470">
                  <a:extLst>
                    <a:ext uri="{9D8B030D-6E8A-4147-A177-3AD203B41FA5}">
                      <a16:colId xmlns:a16="http://schemas.microsoft.com/office/drawing/2014/main" val="3973727857"/>
                    </a:ext>
                  </a:extLst>
                </a:gridCol>
                <a:gridCol w="616470">
                  <a:extLst>
                    <a:ext uri="{9D8B030D-6E8A-4147-A177-3AD203B41FA5}">
                      <a16:colId xmlns:a16="http://schemas.microsoft.com/office/drawing/2014/main" val="2896104067"/>
                    </a:ext>
                  </a:extLst>
                </a:gridCol>
              </a:tblGrid>
              <a:tr h="483246">
                <a:tc>
                  <a:txBody>
                    <a:bodyPr/>
                    <a:lstStyle/>
                    <a:p>
                      <a:pPr algn="ctr"/>
                      <a:r>
                        <a:rPr lang="en-US" sz="1400" b="1" dirty="0"/>
                        <a:t>-0.11</a:t>
                      </a:r>
                    </a:p>
                  </a:txBody>
                  <a:tcPr marL="119157" marR="119157" marT="59578" marB="59578" anchor="ctr"/>
                </a:tc>
                <a:tc>
                  <a:txBody>
                    <a:bodyPr/>
                    <a:lstStyle/>
                    <a:p>
                      <a:pPr algn="ctr"/>
                      <a:r>
                        <a:rPr lang="en-US" sz="1400" b="1" dirty="0"/>
                        <a:t>-0.11</a:t>
                      </a:r>
                    </a:p>
                  </a:txBody>
                  <a:tcPr marL="119157" marR="119157" marT="59578" marB="59578" anchor="ctr"/>
                </a:tc>
                <a:tc>
                  <a:txBody>
                    <a:bodyPr/>
                    <a:lstStyle/>
                    <a:p>
                      <a:pPr algn="ctr"/>
                      <a:r>
                        <a:rPr lang="en-US" sz="1400" b="1" dirty="0"/>
                        <a:t>-0.11</a:t>
                      </a:r>
                    </a:p>
                  </a:txBody>
                  <a:tcPr marL="119157" marR="119157" marT="59578" marB="59578" anchor="ctr"/>
                </a:tc>
                <a:extLst>
                  <a:ext uri="{0D108BD9-81ED-4DB2-BD59-A6C34878D82A}">
                    <a16:rowId xmlns:a16="http://schemas.microsoft.com/office/drawing/2014/main" val="4033986438"/>
                  </a:ext>
                </a:extLst>
              </a:tr>
              <a:tr h="483246">
                <a:tc>
                  <a:txBody>
                    <a:bodyPr/>
                    <a:lstStyle/>
                    <a:p>
                      <a:pPr algn="ctr"/>
                      <a:r>
                        <a:rPr lang="en-US" sz="1400" b="1" dirty="0"/>
                        <a:t>-0.11</a:t>
                      </a:r>
                    </a:p>
                  </a:txBody>
                  <a:tcPr marL="119157" marR="119157" marT="59578" marB="59578" anchor="ctr"/>
                </a:tc>
                <a:tc>
                  <a:txBody>
                    <a:bodyPr/>
                    <a:lstStyle/>
                    <a:p>
                      <a:pPr algn="ctr"/>
                      <a:r>
                        <a:rPr lang="en-US" sz="1400" b="1" dirty="0"/>
                        <a:t>1.89</a:t>
                      </a:r>
                    </a:p>
                  </a:txBody>
                  <a:tcPr marL="119157" marR="119157" marT="59578" marB="59578" anchor="ctr"/>
                </a:tc>
                <a:tc>
                  <a:txBody>
                    <a:bodyPr/>
                    <a:lstStyle/>
                    <a:p>
                      <a:pPr algn="ctr"/>
                      <a:r>
                        <a:rPr lang="en-US" sz="1400" b="1" dirty="0"/>
                        <a:t>-0.11</a:t>
                      </a:r>
                    </a:p>
                  </a:txBody>
                  <a:tcPr marL="119157" marR="119157" marT="59578" marB="59578" anchor="ctr"/>
                </a:tc>
                <a:extLst>
                  <a:ext uri="{0D108BD9-81ED-4DB2-BD59-A6C34878D82A}">
                    <a16:rowId xmlns:a16="http://schemas.microsoft.com/office/drawing/2014/main" val="3815884517"/>
                  </a:ext>
                </a:extLst>
              </a:tr>
              <a:tr h="483246">
                <a:tc>
                  <a:txBody>
                    <a:bodyPr/>
                    <a:lstStyle/>
                    <a:p>
                      <a:pPr algn="ctr"/>
                      <a:r>
                        <a:rPr lang="en-US" sz="1400" b="1" dirty="0"/>
                        <a:t>-0.11</a:t>
                      </a:r>
                    </a:p>
                  </a:txBody>
                  <a:tcPr marL="119157" marR="119157" marT="59578" marB="59578" anchor="ctr"/>
                </a:tc>
                <a:tc>
                  <a:txBody>
                    <a:bodyPr/>
                    <a:lstStyle/>
                    <a:p>
                      <a:pPr algn="ctr"/>
                      <a:r>
                        <a:rPr lang="en-US" sz="1400" b="1" dirty="0"/>
                        <a:t>-0.11</a:t>
                      </a:r>
                    </a:p>
                  </a:txBody>
                  <a:tcPr marL="119157" marR="119157" marT="59578" marB="59578" anchor="ctr"/>
                </a:tc>
                <a:tc>
                  <a:txBody>
                    <a:bodyPr/>
                    <a:lstStyle/>
                    <a:p>
                      <a:pPr algn="ctr"/>
                      <a:r>
                        <a:rPr lang="en-US" sz="1400" b="1" dirty="0"/>
                        <a:t>-0.11</a:t>
                      </a:r>
                    </a:p>
                  </a:txBody>
                  <a:tcPr marL="119157" marR="119157" marT="59578" marB="59578" anchor="ctr"/>
                </a:tc>
                <a:extLst>
                  <a:ext uri="{0D108BD9-81ED-4DB2-BD59-A6C34878D82A}">
                    <a16:rowId xmlns:a16="http://schemas.microsoft.com/office/drawing/2014/main" val="4239061510"/>
                  </a:ext>
                </a:extLst>
              </a:tr>
            </a:tbl>
          </a:graphicData>
        </a:graphic>
      </p:graphicFrame>
      <mc:AlternateContent xmlns:mc="http://schemas.openxmlformats.org/markup-compatibility/2006" xmlns:a14="http://schemas.microsoft.com/office/drawing/2010/main">
        <mc:Choice Requires="a14">
          <p:sp>
            <p:nvSpPr>
              <p:cNvPr id="4" name="Rectangle 3"/>
              <p:cNvSpPr/>
              <p:nvPr/>
            </p:nvSpPr>
            <p:spPr>
              <a:xfrm>
                <a:off x="4042671" y="1698535"/>
                <a:ext cx="676788"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i="1">
                          <a:latin typeface="Cambria Math" panose="02040503050406030204" pitchFamily="18" charset="0"/>
                          <a:ea typeface="Cambria Math" panose="02040503050406030204" pitchFamily="18" charset="0"/>
                          <a:cs typeface="Arial" pitchFamily="34" charset="0"/>
                        </a:rPr>
                        <m:t>∗</m:t>
                      </m:r>
                    </m:oMath>
                  </m:oMathPara>
                </a14:m>
                <a:endParaRPr lang="en-US" sz="5400" dirty="0"/>
              </a:p>
            </p:txBody>
          </p:sp>
        </mc:Choice>
        <mc:Fallback xmlns="">
          <p:sp>
            <p:nvSpPr>
              <p:cNvPr id="4" name="Rectangle 3"/>
              <p:cNvSpPr>
                <a:spLocks noRot="1" noChangeAspect="1" noMove="1" noResize="1" noEditPoints="1" noAdjustHandles="1" noChangeArrowheads="1" noChangeShapeType="1" noTextEdit="1"/>
              </p:cNvSpPr>
              <p:nvPr/>
            </p:nvSpPr>
            <p:spPr>
              <a:xfrm>
                <a:off x="4042671" y="1698535"/>
                <a:ext cx="676788" cy="92333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490320" y="1698535"/>
                <a:ext cx="85953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ea typeface="Cambria Math" panose="02040503050406030204" pitchFamily="18" charset="0"/>
                          <a:cs typeface="Arial" pitchFamily="34" charset="0"/>
                        </a:rPr>
                        <m:t>=</m:t>
                      </m:r>
                    </m:oMath>
                  </m:oMathPara>
                </a14:m>
                <a:endParaRPr lang="en-US" sz="5400" dirty="0"/>
              </a:p>
            </p:txBody>
          </p:sp>
        </mc:Choice>
        <mc:Fallback xmlns="">
          <p:sp>
            <p:nvSpPr>
              <p:cNvPr id="5" name="Rectangle 4"/>
              <p:cNvSpPr>
                <a:spLocks noRot="1" noChangeAspect="1" noMove="1" noResize="1" noEditPoints="1" noAdjustHandles="1" noChangeArrowheads="1" noChangeShapeType="1" noTextEdit="1"/>
              </p:cNvSpPr>
              <p:nvPr/>
            </p:nvSpPr>
            <p:spPr>
              <a:xfrm>
                <a:off x="7490320" y="1698535"/>
                <a:ext cx="859530" cy="923330"/>
              </a:xfrm>
              <a:prstGeom prst="rect">
                <a:avLst/>
              </a:prstGeom>
              <a:blipFill>
                <a:blip r:embed="rId3"/>
                <a:stretch>
                  <a:fillRect/>
                </a:stretch>
              </a:blipFill>
            </p:spPr>
            <p:txBody>
              <a:bodyPr/>
              <a:lstStyle/>
              <a:p>
                <a:r>
                  <a:rPr lang="en-US">
                    <a:noFill/>
                  </a:rPr>
                  <a:t> </a:t>
                </a:r>
              </a:p>
            </p:txBody>
          </p:sp>
        </mc:Fallback>
      </mc:AlternateContent>
      <p:pic>
        <p:nvPicPr>
          <p:cNvPr id="6" name="Picture 5"/>
          <p:cNvPicPr>
            <a:picLocks noChangeAspect="1"/>
          </p:cNvPicPr>
          <p:nvPr/>
        </p:nvPicPr>
        <p:blipFill rotWithShape="1">
          <a:blip r:embed="rId4"/>
          <a:srcRect r="51057"/>
          <a:stretch/>
        </p:blipFill>
        <p:spPr>
          <a:xfrm>
            <a:off x="777587" y="242050"/>
            <a:ext cx="2728797" cy="418950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9082225" y="4887153"/>
                <a:ext cx="2354747"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cs typeface="Arial" pitchFamily="34" charset="0"/>
                        </a:rPr>
                        <m:t>𝐹</m:t>
                      </m:r>
                      <m:r>
                        <a:rPr lang="en-US" sz="4000" i="1">
                          <a:latin typeface="Cambria Math" panose="02040503050406030204" pitchFamily="18" charset="0"/>
                          <a:ea typeface="Cambria Math" panose="02040503050406030204" pitchFamily="18" charset="0"/>
                          <a:cs typeface="Arial" pitchFamily="34" charset="0"/>
                        </a:rPr>
                        <m:t>∗</m:t>
                      </m:r>
                      <m:r>
                        <a:rPr lang="en-US" sz="4000" i="1">
                          <a:latin typeface="Cambria Math" panose="02040503050406030204" pitchFamily="18" charset="0"/>
                          <a:cs typeface="Arial" pitchFamily="34" charset="0"/>
                        </a:rPr>
                        <m:t>𝐻</m:t>
                      </m:r>
                      <m:r>
                        <a:rPr lang="en-US" sz="4000" i="1">
                          <a:latin typeface="Cambria Math" panose="02040503050406030204" pitchFamily="18" charset="0"/>
                          <a:cs typeface="Arial" pitchFamily="34" charset="0"/>
                        </a:rPr>
                        <m:t>=</m:t>
                      </m:r>
                      <m:r>
                        <a:rPr lang="en-US" sz="4000" i="1">
                          <a:latin typeface="Cambria Math" panose="02040503050406030204" pitchFamily="18" charset="0"/>
                          <a:cs typeface="Arial" pitchFamily="34" charset="0"/>
                        </a:rPr>
                        <m:t>𝐺</m:t>
                      </m:r>
                    </m:oMath>
                  </m:oMathPara>
                </a14:m>
                <a:endParaRPr lang="en-US" sz="4000" dirty="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082225" y="4887153"/>
                <a:ext cx="2354747" cy="615553"/>
              </a:xfrm>
              <a:prstGeom prst="rect">
                <a:avLst/>
              </a:prstGeom>
              <a:blipFill>
                <a:blip r:embed="rId5"/>
                <a:stretch>
                  <a:fillRect/>
                </a:stretch>
              </a:blipFill>
            </p:spPr>
            <p:txBody>
              <a:bodyPr/>
              <a:lstStyle/>
              <a:p>
                <a:r>
                  <a:rPr lang="en-US">
                    <a:noFill/>
                  </a:rPr>
                  <a:t> </a:t>
                </a:r>
              </a:p>
            </p:txBody>
          </p:sp>
        </mc:Fallback>
      </mc:AlternateContent>
      <p:pic>
        <p:nvPicPr>
          <p:cNvPr id="11" name="Picture 10"/>
          <p:cNvPicPr>
            <a:picLocks noChangeAspect="1"/>
          </p:cNvPicPr>
          <p:nvPr/>
        </p:nvPicPr>
        <p:blipFill rotWithShape="1">
          <a:blip r:embed="rId6"/>
          <a:srcRect l="51031"/>
          <a:stretch/>
        </p:blipFill>
        <p:spPr>
          <a:xfrm>
            <a:off x="8629650" y="242050"/>
            <a:ext cx="2730278" cy="4189500"/>
          </a:xfrm>
          <a:prstGeom prst="rect">
            <a:avLst/>
          </a:prstGeom>
        </p:spPr>
      </p:pic>
      <p:pic>
        <p:nvPicPr>
          <p:cNvPr id="15" name="Picture 14"/>
          <p:cNvPicPr>
            <a:picLocks noChangeAspect="1"/>
          </p:cNvPicPr>
          <p:nvPr/>
        </p:nvPicPr>
        <p:blipFill>
          <a:blip r:embed="rId7"/>
          <a:stretch>
            <a:fillRect/>
          </a:stretch>
        </p:blipFill>
        <p:spPr>
          <a:xfrm>
            <a:off x="-153022" y="3800987"/>
            <a:ext cx="9345857" cy="2926080"/>
          </a:xfrm>
          <a:prstGeom prst="rect">
            <a:avLst/>
          </a:prstGeom>
        </p:spPr>
      </p:pic>
      <p:sp>
        <p:nvSpPr>
          <p:cNvPr id="17" name="Rectangle 16"/>
          <p:cNvSpPr/>
          <p:nvPr/>
        </p:nvSpPr>
        <p:spPr>
          <a:xfrm>
            <a:off x="6578353" y="4703236"/>
            <a:ext cx="807868" cy="14519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464815" y="4878260"/>
            <a:ext cx="646771" cy="1162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247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How the Sharpening Filter Works</a:t>
            </a:r>
          </a:p>
        </p:txBody>
      </p:sp>
      <p:graphicFrame>
        <p:nvGraphicFramePr>
          <p:cNvPr id="3" name="Table 2"/>
          <p:cNvGraphicFramePr>
            <a:graphicFrameLocks noGrp="1"/>
          </p:cNvGraphicFramePr>
          <p:nvPr>
            <p:extLst>
              <p:ext uri="{D42A27DB-BD31-4B8C-83A1-F6EECF244321}">
                <p14:modId xmlns:p14="http://schemas.microsoft.com/office/powerpoint/2010/main" val="1825062282"/>
              </p:ext>
            </p:extLst>
          </p:nvPr>
        </p:nvGraphicFramePr>
        <p:xfrm>
          <a:off x="7783387" y="1381909"/>
          <a:ext cx="1849410" cy="1449738"/>
        </p:xfrm>
        <a:graphic>
          <a:graphicData uri="http://schemas.openxmlformats.org/drawingml/2006/table">
            <a:tbl>
              <a:tblPr firstRow="1" bandRow="1">
                <a:tableStyleId>{5940675A-B579-460E-94D1-54222C63F5DA}</a:tableStyleId>
              </a:tblPr>
              <a:tblGrid>
                <a:gridCol w="616470">
                  <a:extLst>
                    <a:ext uri="{9D8B030D-6E8A-4147-A177-3AD203B41FA5}">
                      <a16:colId xmlns:a16="http://schemas.microsoft.com/office/drawing/2014/main" val="824280136"/>
                    </a:ext>
                  </a:extLst>
                </a:gridCol>
                <a:gridCol w="616470">
                  <a:extLst>
                    <a:ext uri="{9D8B030D-6E8A-4147-A177-3AD203B41FA5}">
                      <a16:colId xmlns:a16="http://schemas.microsoft.com/office/drawing/2014/main" val="3973727857"/>
                    </a:ext>
                  </a:extLst>
                </a:gridCol>
                <a:gridCol w="616470">
                  <a:extLst>
                    <a:ext uri="{9D8B030D-6E8A-4147-A177-3AD203B41FA5}">
                      <a16:colId xmlns:a16="http://schemas.microsoft.com/office/drawing/2014/main" val="2896104067"/>
                    </a:ext>
                  </a:extLst>
                </a:gridCol>
              </a:tblGrid>
              <a:tr h="483246">
                <a:tc>
                  <a:txBody>
                    <a:bodyPr/>
                    <a:lstStyle/>
                    <a:p>
                      <a:pPr algn="ctr"/>
                      <a:r>
                        <a:rPr lang="en-US" sz="1400" b="1" dirty="0"/>
                        <a:t>-0.11</a:t>
                      </a:r>
                    </a:p>
                  </a:txBody>
                  <a:tcPr marL="119157" marR="119157" marT="59578" marB="59578" anchor="ctr"/>
                </a:tc>
                <a:tc>
                  <a:txBody>
                    <a:bodyPr/>
                    <a:lstStyle/>
                    <a:p>
                      <a:pPr algn="ctr"/>
                      <a:r>
                        <a:rPr lang="en-US" sz="1400" b="1" dirty="0"/>
                        <a:t>-0.11</a:t>
                      </a:r>
                    </a:p>
                  </a:txBody>
                  <a:tcPr marL="119157" marR="119157" marT="59578" marB="59578" anchor="ctr"/>
                </a:tc>
                <a:tc>
                  <a:txBody>
                    <a:bodyPr/>
                    <a:lstStyle/>
                    <a:p>
                      <a:pPr algn="ctr"/>
                      <a:r>
                        <a:rPr lang="en-US" sz="1400" b="1" dirty="0"/>
                        <a:t>-0.11</a:t>
                      </a:r>
                    </a:p>
                  </a:txBody>
                  <a:tcPr marL="119157" marR="119157" marT="59578" marB="59578" anchor="ctr"/>
                </a:tc>
                <a:extLst>
                  <a:ext uri="{0D108BD9-81ED-4DB2-BD59-A6C34878D82A}">
                    <a16:rowId xmlns:a16="http://schemas.microsoft.com/office/drawing/2014/main" val="4033986438"/>
                  </a:ext>
                </a:extLst>
              </a:tr>
              <a:tr h="483246">
                <a:tc>
                  <a:txBody>
                    <a:bodyPr/>
                    <a:lstStyle/>
                    <a:p>
                      <a:pPr algn="ctr"/>
                      <a:r>
                        <a:rPr lang="en-US" sz="1400" b="1" dirty="0"/>
                        <a:t>-0.11</a:t>
                      </a:r>
                    </a:p>
                  </a:txBody>
                  <a:tcPr marL="119157" marR="119157" marT="59578" marB="59578" anchor="ctr"/>
                </a:tc>
                <a:tc>
                  <a:txBody>
                    <a:bodyPr/>
                    <a:lstStyle/>
                    <a:p>
                      <a:pPr algn="ctr"/>
                      <a:r>
                        <a:rPr lang="en-US" sz="1400" b="1" dirty="0"/>
                        <a:t>1.89</a:t>
                      </a:r>
                    </a:p>
                  </a:txBody>
                  <a:tcPr marL="119157" marR="119157" marT="59578" marB="59578" anchor="ctr"/>
                </a:tc>
                <a:tc>
                  <a:txBody>
                    <a:bodyPr/>
                    <a:lstStyle/>
                    <a:p>
                      <a:pPr algn="ctr"/>
                      <a:r>
                        <a:rPr lang="en-US" sz="1400" b="1" dirty="0"/>
                        <a:t>-0.11</a:t>
                      </a:r>
                    </a:p>
                  </a:txBody>
                  <a:tcPr marL="119157" marR="119157" marT="59578" marB="59578" anchor="ctr"/>
                </a:tc>
                <a:extLst>
                  <a:ext uri="{0D108BD9-81ED-4DB2-BD59-A6C34878D82A}">
                    <a16:rowId xmlns:a16="http://schemas.microsoft.com/office/drawing/2014/main" val="3815884517"/>
                  </a:ext>
                </a:extLst>
              </a:tr>
              <a:tr h="483246">
                <a:tc>
                  <a:txBody>
                    <a:bodyPr/>
                    <a:lstStyle/>
                    <a:p>
                      <a:pPr algn="ctr"/>
                      <a:r>
                        <a:rPr lang="en-US" sz="1400" b="1" dirty="0"/>
                        <a:t>-0.11</a:t>
                      </a:r>
                    </a:p>
                  </a:txBody>
                  <a:tcPr marL="119157" marR="119157" marT="59578" marB="59578" anchor="ctr"/>
                </a:tc>
                <a:tc>
                  <a:txBody>
                    <a:bodyPr/>
                    <a:lstStyle/>
                    <a:p>
                      <a:pPr algn="ctr"/>
                      <a:r>
                        <a:rPr lang="en-US" sz="1400" b="1" dirty="0"/>
                        <a:t>-0.11</a:t>
                      </a:r>
                    </a:p>
                  </a:txBody>
                  <a:tcPr marL="119157" marR="119157" marT="59578" marB="59578" anchor="ctr"/>
                </a:tc>
                <a:tc>
                  <a:txBody>
                    <a:bodyPr/>
                    <a:lstStyle/>
                    <a:p>
                      <a:pPr algn="ctr"/>
                      <a:r>
                        <a:rPr lang="en-US" sz="1400" b="1" dirty="0"/>
                        <a:t>-0.11</a:t>
                      </a:r>
                    </a:p>
                  </a:txBody>
                  <a:tcPr marL="119157" marR="119157" marT="59578" marB="59578" anchor="ctr"/>
                </a:tc>
                <a:extLst>
                  <a:ext uri="{0D108BD9-81ED-4DB2-BD59-A6C34878D82A}">
                    <a16:rowId xmlns:a16="http://schemas.microsoft.com/office/drawing/2014/main" val="423906151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485626210"/>
              </p:ext>
            </p:extLst>
          </p:nvPr>
        </p:nvGraphicFramePr>
        <p:xfrm>
          <a:off x="858804" y="1381909"/>
          <a:ext cx="1849410" cy="1449738"/>
        </p:xfrm>
        <a:graphic>
          <a:graphicData uri="http://schemas.openxmlformats.org/drawingml/2006/table">
            <a:tbl>
              <a:tblPr firstRow="1" bandRow="1">
                <a:tableStyleId>{5940675A-B579-460E-94D1-54222C63F5DA}</a:tableStyleId>
              </a:tblPr>
              <a:tblGrid>
                <a:gridCol w="616470">
                  <a:extLst>
                    <a:ext uri="{9D8B030D-6E8A-4147-A177-3AD203B41FA5}">
                      <a16:colId xmlns:a16="http://schemas.microsoft.com/office/drawing/2014/main" val="824280136"/>
                    </a:ext>
                  </a:extLst>
                </a:gridCol>
                <a:gridCol w="616470">
                  <a:extLst>
                    <a:ext uri="{9D8B030D-6E8A-4147-A177-3AD203B41FA5}">
                      <a16:colId xmlns:a16="http://schemas.microsoft.com/office/drawing/2014/main" val="3973727857"/>
                    </a:ext>
                  </a:extLst>
                </a:gridCol>
                <a:gridCol w="616470">
                  <a:extLst>
                    <a:ext uri="{9D8B030D-6E8A-4147-A177-3AD203B41FA5}">
                      <a16:colId xmlns:a16="http://schemas.microsoft.com/office/drawing/2014/main" val="2896104067"/>
                    </a:ext>
                  </a:extLst>
                </a:gridCol>
              </a:tblGrid>
              <a:tr h="483246">
                <a:tc>
                  <a:txBody>
                    <a:bodyPr/>
                    <a:lstStyle/>
                    <a:p>
                      <a:pPr algn="ctr"/>
                      <a:r>
                        <a:rPr lang="en-US" sz="1400" b="1" dirty="0"/>
                        <a:t>0</a:t>
                      </a:r>
                    </a:p>
                  </a:txBody>
                  <a:tcPr marL="119157" marR="119157" marT="59578" marB="59578" anchor="ctr"/>
                </a:tc>
                <a:tc>
                  <a:txBody>
                    <a:bodyPr/>
                    <a:lstStyle/>
                    <a:p>
                      <a:pPr algn="ctr"/>
                      <a:r>
                        <a:rPr lang="en-US" sz="1400" b="1" dirty="0"/>
                        <a:t>0</a:t>
                      </a:r>
                    </a:p>
                  </a:txBody>
                  <a:tcPr marL="119157" marR="119157" marT="59578" marB="59578" anchor="ctr"/>
                </a:tc>
                <a:tc>
                  <a:txBody>
                    <a:bodyPr/>
                    <a:lstStyle/>
                    <a:p>
                      <a:pPr algn="ctr"/>
                      <a:r>
                        <a:rPr lang="en-US" sz="1400" b="1" dirty="0"/>
                        <a:t>0</a:t>
                      </a:r>
                    </a:p>
                  </a:txBody>
                  <a:tcPr marL="119157" marR="119157" marT="59578" marB="59578" anchor="ctr"/>
                </a:tc>
                <a:extLst>
                  <a:ext uri="{0D108BD9-81ED-4DB2-BD59-A6C34878D82A}">
                    <a16:rowId xmlns:a16="http://schemas.microsoft.com/office/drawing/2014/main" val="4033986438"/>
                  </a:ext>
                </a:extLst>
              </a:tr>
              <a:tr h="483246">
                <a:tc>
                  <a:txBody>
                    <a:bodyPr/>
                    <a:lstStyle/>
                    <a:p>
                      <a:pPr algn="ctr"/>
                      <a:r>
                        <a:rPr lang="en-US" sz="1400" b="1" dirty="0"/>
                        <a:t>0</a:t>
                      </a:r>
                    </a:p>
                  </a:txBody>
                  <a:tcPr marL="119157" marR="119157" marT="59578" marB="59578" anchor="ctr"/>
                </a:tc>
                <a:tc>
                  <a:txBody>
                    <a:bodyPr/>
                    <a:lstStyle/>
                    <a:p>
                      <a:pPr algn="ctr"/>
                      <a:r>
                        <a:rPr lang="en-US" sz="1400" b="1" dirty="0"/>
                        <a:t>2</a:t>
                      </a:r>
                    </a:p>
                  </a:txBody>
                  <a:tcPr marL="119157" marR="119157" marT="59578" marB="59578" anchor="ctr"/>
                </a:tc>
                <a:tc>
                  <a:txBody>
                    <a:bodyPr/>
                    <a:lstStyle/>
                    <a:p>
                      <a:pPr algn="ctr"/>
                      <a:r>
                        <a:rPr lang="en-US" sz="1400" b="1" dirty="0"/>
                        <a:t>0</a:t>
                      </a:r>
                    </a:p>
                  </a:txBody>
                  <a:tcPr marL="119157" marR="119157" marT="59578" marB="59578" anchor="ctr"/>
                </a:tc>
                <a:extLst>
                  <a:ext uri="{0D108BD9-81ED-4DB2-BD59-A6C34878D82A}">
                    <a16:rowId xmlns:a16="http://schemas.microsoft.com/office/drawing/2014/main" val="3815884517"/>
                  </a:ext>
                </a:extLst>
              </a:tr>
              <a:tr h="483246">
                <a:tc>
                  <a:txBody>
                    <a:bodyPr/>
                    <a:lstStyle/>
                    <a:p>
                      <a:pPr algn="ctr"/>
                      <a:r>
                        <a:rPr lang="en-US" sz="1400" b="1" dirty="0"/>
                        <a:t>0</a:t>
                      </a:r>
                    </a:p>
                  </a:txBody>
                  <a:tcPr marL="119157" marR="119157" marT="59578" marB="59578" anchor="ctr"/>
                </a:tc>
                <a:tc>
                  <a:txBody>
                    <a:bodyPr/>
                    <a:lstStyle/>
                    <a:p>
                      <a:pPr algn="ctr"/>
                      <a:r>
                        <a:rPr lang="en-US" sz="1400" b="1" dirty="0"/>
                        <a:t>0</a:t>
                      </a:r>
                    </a:p>
                  </a:txBody>
                  <a:tcPr marL="119157" marR="119157" marT="59578" marB="59578" anchor="ctr"/>
                </a:tc>
                <a:tc>
                  <a:txBody>
                    <a:bodyPr/>
                    <a:lstStyle/>
                    <a:p>
                      <a:pPr algn="ctr"/>
                      <a:r>
                        <a:rPr lang="en-US" sz="1400" b="1" dirty="0"/>
                        <a:t>0</a:t>
                      </a:r>
                    </a:p>
                  </a:txBody>
                  <a:tcPr marL="119157" marR="119157" marT="59578" marB="59578" anchor="ctr"/>
                </a:tc>
                <a:extLst>
                  <a:ext uri="{0D108BD9-81ED-4DB2-BD59-A6C34878D82A}">
                    <a16:rowId xmlns:a16="http://schemas.microsoft.com/office/drawing/2014/main" val="423906151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21202008"/>
              </p:ext>
            </p:extLst>
          </p:nvPr>
        </p:nvGraphicFramePr>
        <p:xfrm>
          <a:off x="3992622" y="1381909"/>
          <a:ext cx="1849410" cy="1449738"/>
        </p:xfrm>
        <a:graphic>
          <a:graphicData uri="http://schemas.openxmlformats.org/drawingml/2006/table">
            <a:tbl>
              <a:tblPr firstRow="1" bandRow="1">
                <a:tableStyleId>{5940675A-B579-460E-94D1-54222C63F5DA}</a:tableStyleId>
              </a:tblPr>
              <a:tblGrid>
                <a:gridCol w="616470">
                  <a:extLst>
                    <a:ext uri="{9D8B030D-6E8A-4147-A177-3AD203B41FA5}">
                      <a16:colId xmlns:a16="http://schemas.microsoft.com/office/drawing/2014/main" val="824280136"/>
                    </a:ext>
                  </a:extLst>
                </a:gridCol>
                <a:gridCol w="616470">
                  <a:extLst>
                    <a:ext uri="{9D8B030D-6E8A-4147-A177-3AD203B41FA5}">
                      <a16:colId xmlns:a16="http://schemas.microsoft.com/office/drawing/2014/main" val="3973727857"/>
                    </a:ext>
                  </a:extLst>
                </a:gridCol>
                <a:gridCol w="616470">
                  <a:extLst>
                    <a:ext uri="{9D8B030D-6E8A-4147-A177-3AD203B41FA5}">
                      <a16:colId xmlns:a16="http://schemas.microsoft.com/office/drawing/2014/main" val="2896104067"/>
                    </a:ext>
                  </a:extLst>
                </a:gridCol>
              </a:tblGrid>
              <a:tr h="483246">
                <a:tc>
                  <a:txBody>
                    <a:bodyPr/>
                    <a:lstStyle/>
                    <a:p>
                      <a:pPr algn="ctr"/>
                      <a:r>
                        <a:rPr lang="en-US" sz="1400" b="1" dirty="0"/>
                        <a:t>0.11</a:t>
                      </a:r>
                    </a:p>
                  </a:txBody>
                  <a:tcPr marL="119157" marR="119157" marT="59578" marB="59578" anchor="ctr"/>
                </a:tc>
                <a:tc>
                  <a:txBody>
                    <a:bodyPr/>
                    <a:lstStyle/>
                    <a:p>
                      <a:pPr algn="ctr"/>
                      <a:r>
                        <a:rPr lang="en-US" sz="1400" b="1" dirty="0"/>
                        <a:t>0.11</a:t>
                      </a:r>
                    </a:p>
                  </a:txBody>
                  <a:tcPr marL="119157" marR="119157" marT="59578" marB="59578" anchor="ctr"/>
                </a:tc>
                <a:tc>
                  <a:txBody>
                    <a:bodyPr/>
                    <a:lstStyle/>
                    <a:p>
                      <a:pPr algn="ctr"/>
                      <a:r>
                        <a:rPr lang="en-US" sz="1400" b="1" dirty="0"/>
                        <a:t>0.11</a:t>
                      </a:r>
                    </a:p>
                  </a:txBody>
                  <a:tcPr marL="119157" marR="119157" marT="59578" marB="59578" anchor="ctr"/>
                </a:tc>
                <a:extLst>
                  <a:ext uri="{0D108BD9-81ED-4DB2-BD59-A6C34878D82A}">
                    <a16:rowId xmlns:a16="http://schemas.microsoft.com/office/drawing/2014/main" val="4033986438"/>
                  </a:ext>
                </a:extLst>
              </a:tr>
              <a:tr h="483246">
                <a:tc>
                  <a:txBody>
                    <a:bodyPr/>
                    <a:lstStyle/>
                    <a:p>
                      <a:pPr algn="ctr"/>
                      <a:r>
                        <a:rPr lang="en-US" sz="1400" b="1" dirty="0"/>
                        <a:t>0.11</a:t>
                      </a:r>
                    </a:p>
                  </a:txBody>
                  <a:tcPr marL="119157" marR="119157" marT="59578" marB="59578" anchor="ctr"/>
                </a:tc>
                <a:tc>
                  <a:txBody>
                    <a:bodyPr/>
                    <a:lstStyle/>
                    <a:p>
                      <a:pPr algn="ctr"/>
                      <a:r>
                        <a:rPr lang="en-US" sz="1400" b="1" dirty="0"/>
                        <a:t>0.11</a:t>
                      </a:r>
                    </a:p>
                  </a:txBody>
                  <a:tcPr marL="119157" marR="119157" marT="59578" marB="59578" anchor="ctr"/>
                </a:tc>
                <a:tc>
                  <a:txBody>
                    <a:bodyPr/>
                    <a:lstStyle/>
                    <a:p>
                      <a:pPr algn="ctr"/>
                      <a:r>
                        <a:rPr lang="en-US" sz="1400" b="1" dirty="0"/>
                        <a:t>0.11</a:t>
                      </a:r>
                    </a:p>
                  </a:txBody>
                  <a:tcPr marL="119157" marR="119157" marT="59578" marB="59578" anchor="ctr"/>
                </a:tc>
                <a:extLst>
                  <a:ext uri="{0D108BD9-81ED-4DB2-BD59-A6C34878D82A}">
                    <a16:rowId xmlns:a16="http://schemas.microsoft.com/office/drawing/2014/main" val="3815884517"/>
                  </a:ext>
                </a:extLst>
              </a:tr>
              <a:tr h="483246">
                <a:tc>
                  <a:txBody>
                    <a:bodyPr/>
                    <a:lstStyle/>
                    <a:p>
                      <a:pPr algn="ctr"/>
                      <a:r>
                        <a:rPr lang="en-US" sz="1400" b="1" dirty="0"/>
                        <a:t>0.11</a:t>
                      </a:r>
                    </a:p>
                  </a:txBody>
                  <a:tcPr marL="119157" marR="119157" marT="59578" marB="59578" anchor="ctr"/>
                </a:tc>
                <a:tc>
                  <a:txBody>
                    <a:bodyPr/>
                    <a:lstStyle/>
                    <a:p>
                      <a:pPr algn="ctr"/>
                      <a:r>
                        <a:rPr lang="en-US" sz="1400" b="1" dirty="0"/>
                        <a:t>0.11</a:t>
                      </a:r>
                    </a:p>
                  </a:txBody>
                  <a:tcPr marL="119157" marR="119157" marT="59578" marB="59578" anchor="ctr"/>
                </a:tc>
                <a:tc>
                  <a:txBody>
                    <a:bodyPr/>
                    <a:lstStyle/>
                    <a:p>
                      <a:pPr algn="ctr"/>
                      <a:r>
                        <a:rPr lang="en-US" sz="1400" b="1" dirty="0"/>
                        <a:t>0.11</a:t>
                      </a:r>
                    </a:p>
                  </a:txBody>
                  <a:tcPr marL="119157" marR="119157" marT="59578" marB="59578" anchor="ctr"/>
                </a:tc>
                <a:extLst>
                  <a:ext uri="{0D108BD9-81ED-4DB2-BD59-A6C34878D82A}">
                    <a16:rowId xmlns:a16="http://schemas.microsoft.com/office/drawing/2014/main" val="4239061510"/>
                  </a:ext>
                </a:extLst>
              </a:tr>
            </a:tbl>
          </a:graphicData>
        </a:graphic>
      </p:graphicFrame>
      <mc:AlternateContent xmlns:mc="http://schemas.openxmlformats.org/markup-compatibility/2006" xmlns:a14="http://schemas.microsoft.com/office/drawing/2010/main">
        <mc:Choice Requires="a14">
          <p:sp>
            <p:nvSpPr>
              <p:cNvPr id="6" name="Rectangle 5"/>
              <p:cNvSpPr/>
              <p:nvPr/>
            </p:nvSpPr>
            <p:spPr>
              <a:xfrm>
                <a:off x="2920653" y="1645113"/>
                <a:ext cx="85953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ea typeface="Cambria Math" panose="02040503050406030204" pitchFamily="18" charset="0"/>
                          <a:cs typeface="Arial" pitchFamily="34" charset="0"/>
                        </a:rPr>
                        <m:t>−</m:t>
                      </m:r>
                    </m:oMath>
                  </m:oMathPara>
                </a14:m>
                <a:endParaRPr lang="en-US" sz="5400" dirty="0"/>
              </a:p>
            </p:txBody>
          </p:sp>
        </mc:Choice>
        <mc:Fallback xmlns="">
          <p:sp>
            <p:nvSpPr>
              <p:cNvPr id="6" name="Rectangle 5"/>
              <p:cNvSpPr>
                <a:spLocks noRot="1" noChangeAspect="1" noMove="1" noResize="1" noEditPoints="1" noAdjustHandles="1" noChangeArrowheads="1" noChangeShapeType="1" noTextEdit="1"/>
              </p:cNvSpPr>
              <p:nvPr/>
            </p:nvSpPr>
            <p:spPr>
              <a:xfrm>
                <a:off x="2920653" y="1645113"/>
                <a:ext cx="859530" cy="92333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382944" y="1645113"/>
                <a:ext cx="85953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ea typeface="Cambria Math" panose="02040503050406030204" pitchFamily="18" charset="0"/>
                          <a:cs typeface="Arial" pitchFamily="34" charset="0"/>
                        </a:rPr>
                        <m:t>=</m:t>
                      </m:r>
                    </m:oMath>
                  </m:oMathPara>
                </a14:m>
                <a:endParaRPr lang="en-US" sz="5400" dirty="0"/>
              </a:p>
            </p:txBody>
          </p:sp>
        </mc:Choice>
        <mc:Fallback xmlns="">
          <p:sp>
            <p:nvSpPr>
              <p:cNvPr id="7" name="Rectangle 6"/>
              <p:cNvSpPr>
                <a:spLocks noRot="1" noChangeAspect="1" noMove="1" noResize="1" noEditPoints="1" noAdjustHandles="1" noChangeArrowheads="1" noChangeShapeType="1" noTextEdit="1"/>
              </p:cNvSpPr>
              <p:nvPr/>
            </p:nvSpPr>
            <p:spPr>
              <a:xfrm>
                <a:off x="6382944" y="1645113"/>
                <a:ext cx="859530" cy="923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341549" y="3170328"/>
                <a:ext cx="4668714"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cs typeface="Arial" pitchFamily="34" charset="0"/>
                        </a:rPr>
                        <m:t>𝐹</m:t>
                      </m:r>
                      <m:r>
                        <a:rPr lang="en-US" sz="4000" b="0" i="1" smtClean="0">
                          <a:latin typeface="Cambria Math" panose="02040503050406030204" pitchFamily="18" charset="0"/>
                          <a:cs typeface="Arial" pitchFamily="34" charset="0"/>
                        </a:rPr>
                        <m:t>+(</m:t>
                      </m:r>
                      <m:r>
                        <a:rPr lang="en-US" sz="4000" b="0" i="1" smtClean="0">
                          <a:latin typeface="Cambria Math" panose="02040503050406030204" pitchFamily="18" charset="0"/>
                          <a:cs typeface="Arial" pitchFamily="34" charset="0"/>
                        </a:rPr>
                        <m:t>𝐹</m:t>
                      </m:r>
                      <m:r>
                        <a:rPr lang="en-US" sz="4000" b="0" i="1" smtClean="0">
                          <a:latin typeface="Cambria Math" panose="02040503050406030204" pitchFamily="18" charset="0"/>
                          <a:cs typeface="Arial" pitchFamily="34" charset="0"/>
                        </a:rPr>
                        <m:t>−</m:t>
                      </m:r>
                      <m:r>
                        <a:rPr lang="en-US" sz="4000" b="0" i="1" smtClean="0">
                          <a:latin typeface="Cambria Math" panose="02040503050406030204" pitchFamily="18" charset="0"/>
                          <a:cs typeface="Arial" pitchFamily="34" charset="0"/>
                        </a:rPr>
                        <m:t>𝐹</m:t>
                      </m:r>
                      <m:r>
                        <a:rPr lang="en-US" sz="4000" i="1">
                          <a:latin typeface="Cambria Math" panose="02040503050406030204" pitchFamily="18" charset="0"/>
                          <a:ea typeface="Cambria Math" panose="02040503050406030204" pitchFamily="18" charset="0"/>
                          <a:cs typeface="Arial" pitchFamily="34" charset="0"/>
                        </a:rPr>
                        <m:t>∗</m:t>
                      </m:r>
                      <m:r>
                        <a:rPr lang="en-US" sz="4000" i="1">
                          <a:latin typeface="Cambria Math" panose="02040503050406030204" pitchFamily="18" charset="0"/>
                          <a:cs typeface="Arial" pitchFamily="34" charset="0"/>
                        </a:rPr>
                        <m:t>𝐻</m:t>
                      </m:r>
                      <m:r>
                        <a:rPr lang="en-US" sz="4000" b="0" i="1" smtClean="0">
                          <a:latin typeface="Cambria Math" panose="02040503050406030204" pitchFamily="18" charset="0"/>
                          <a:cs typeface="Arial" pitchFamily="34" charset="0"/>
                        </a:rPr>
                        <m:t>)</m:t>
                      </m:r>
                      <m:r>
                        <a:rPr lang="en-US" sz="4000" i="1">
                          <a:latin typeface="Cambria Math" panose="02040503050406030204" pitchFamily="18" charset="0"/>
                          <a:cs typeface="Arial" pitchFamily="34" charset="0"/>
                        </a:rPr>
                        <m:t>=</m:t>
                      </m:r>
                      <m:r>
                        <a:rPr lang="en-US" sz="4000" i="1">
                          <a:latin typeface="Cambria Math" panose="02040503050406030204" pitchFamily="18" charset="0"/>
                          <a:cs typeface="Arial" pitchFamily="34" charset="0"/>
                        </a:rPr>
                        <m:t>𝐺</m:t>
                      </m:r>
                    </m:oMath>
                  </m:oMathPara>
                </a14:m>
                <a:endParaRPr lang="en-US" sz="4000" dirty="0">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341549" y="3170328"/>
                <a:ext cx="4668714" cy="615553"/>
              </a:xfrm>
              <a:prstGeom prst="rect">
                <a:avLst/>
              </a:prstGeom>
              <a:blipFill>
                <a:blip r:embed="rId4"/>
                <a:stretch>
                  <a:fillRect/>
                </a:stretch>
              </a:blipFill>
            </p:spPr>
            <p:txBody>
              <a:bodyPr/>
              <a:lstStyle/>
              <a:p>
                <a:r>
                  <a:rPr lang="en-US">
                    <a:noFill/>
                  </a:rPr>
                  <a:t> </a:t>
                </a:r>
              </a:p>
            </p:txBody>
          </p:sp>
        </mc:Fallback>
      </mc:AlternateContent>
      <p:graphicFrame>
        <p:nvGraphicFramePr>
          <p:cNvPr id="9" name="Table 8"/>
          <p:cNvGraphicFramePr>
            <a:graphicFrameLocks noGrp="1"/>
          </p:cNvGraphicFramePr>
          <p:nvPr>
            <p:extLst>
              <p:ext uri="{D42A27DB-BD31-4B8C-83A1-F6EECF244321}">
                <p14:modId xmlns:p14="http://schemas.microsoft.com/office/powerpoint/2010/main" val="285028782"/>
              </p:ext>
            </p:extLst>
          </p:nvPr>
        </p:nvGraphicFramePr>
        <p:xfrm>
          <a:off x="7783387" y="4186977"/>
          <a:ext cx="2292768" cy="1449738"/>
        </p:xfrm>
        <a:graphic>
          <a:graphicData uri="http://schemas.openxmlformats.org/drawingml/2006/table">
            <a:tbl>
              <a:tblPr firstRow="1" bandRow="1">
                <a:tableStyleId>{5940675A-B579-460E-94D1-54222C63F5DA}</a:tableStyleId>
              </a:tblPr>
              <a:tblGrid>
                <a:gridCol w="764256">
                  <a:extLst>
                    <a:ext uri="{9D8B030D-6E8A-4147-A177-3AD203B41FA5}">
                      <a16:colId xmlns:a16="http://schemas.microsoft.com/office/drawing/2014/main" val="824280136"/>
                    </a:ext>
                  </a:extLst>
                </a:gridCol>
                <a:gridCol w="764256">
                  <a:extLst>
                    <a:ext uri="{9D8B030D-6E8A-4147-A177-3AD203B41FA5}">
                      <a16:colId xmlns:a16="http://schemas.microsoft.com/office/drawing/2014/main" val="3973727857"/>
                    </a:ext>
                  </a:extLst>
                </a:gridCol>
                <a:gridCol w="764256">
                  <a:extLst>
                    <a:ext uri="{9D8B030D-6E8A-4147-A177-3AD203B41FA5}">
                      <a16:colId xmlns:a16="http://schemas.microsoft.com/office/drawing/2014/main" val="2896104067"/>
                    </a:ext>
                  </a:extLst>
                </a:gridCol>
              </a:tblGrid>
              <a:tr h="483246">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200" b="1" dirty="0"/>
                        <a:t>-0.11</a:t>
                      </a:r>
                      <a:r>
                        <a:rPr lang="el-GR" sz="1200" b="1" dirty="0"/>
                        <a:t>α</a:t>
                      </a:r>
                      <a:endParaRPr lang="en-US" sz="1200" b="1" dirty="0"/>
                    </a:p>
                  </a:txBody>
                  <a:tcPr marL="119157" marR="119157" marT="59578" marB="59578" anchor="ctr"/>
                </a:tc>
                <a:tc>
                  <a:txBody>
                    <a:bodyPr/>
                    <a:lstStyle/>
                    <a:p>
                      <a:pPr algn="ctr"/>
                      <a:r>
                        <a:rPr lang="en-US" sz="1200" b="1" dirty="0"/>
                        <a:t>-0.11</a:t>
                      </a:r>
                      <a:r>
                        <a:rPr lang="el-GR" sz="1200" b="1" dirty="0"/>
                        <a:t>α</a:t>
                      </a:r>
                      <a:endParaRPr lang="en-US" sz="1200" b="1" dirty="0"/>
                    </a:p>
                  </a:txBody>
                  <a:tcPr marL="119157" marR="119157" marT="59578" marB="59578" anchor="ctr"/>
                </a:tc>
                <a:tc>
                  <a:txBody>
                    <a:bodyPr/>
                    <a:lstStyle/>
                    <a:p>
                      <a:pPr algn="ctr"/>
                      <a:r>
                        <a:rPr lang="en-US" sz="1200" b="1" dirty="0"/>
                        <a:t>-0.11</a:t>
                      </a:r>
                      <a:r>
                        <a:rPr lang="el-GR" sz="1200" b="1" dirty="0"/>
                        <a:t>α</a:t>
                      </a:r>
                      <a:endParaRPr lang="en-US" sz="1200" b="1" dirty="0"/>
                    </a:p>
                  </a:txBody>
                  <a:tcPr marL="119157" marR="119157" marT="59578" marB="59578" anchor="ctr"/>
                </a:tc>
                <a:extLst>
                  <a:ext uri="{0D108BD9-81ED-4DB2-BD59-A6C34878D82A}">
                    <a16:rowId xmlns:a16="http://schemas.microsoft.com/office/drawing/2014/main" val="4033986438"/>
                  </a:ext>
                </a:extLst>
              </a:tr>
              <a:tr h="483246">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200" b="1" dirty="0"/>
                        <a:t>-0.11</a:t>
                      </a:r>
                      <a:r>
                        <a:rPr lang="el-GR" sz="1200" b="1" dirty="0"/>
                        <a:t>α</a:t>
                      </a:r>
                      <a:endParaRPr lang="en-US" sz="1200" b="1" dirty="0"/>
                    </a:p>
                  </a:txBody>
                  <a:tcPr marL="119157" marR="119157" marT="59578" marB="59578" anchor="ctr"/>
                </a:tc>
                <a:tc>
                  <a:txBody>
                    <a:bodyPr/>
                    <a:lstStyle/>
                    <a:p>
                      <a:pPr algn="ctr"/>
                      <a:r>
                        <a:rPr lang="en-US" sz="1200" b="1" dirty="0"/>
                        <a:t>1+0.89</a:t>
                      </a:r>
                      <a:r>
                        <a:rPr lang="el-GR" sz="1200" b="1" dirty="0"/>
                        <a:t>α</a:t>
                      </a:r>
                      <a:endParaRPr lang="en-US" sz="1200" b="1" dirty="0"/>
                    </a:p>
                  </a:txBody>
                  <a:tcPr marL="119157" marR="119157" marT="59578" marB="59578" anchor="ctr"/>
                </a:tc>
                <a:tc>
                  <a:txBody>
                    <a:bodyPr/>
                    <a:lstStyle/>
                    <a:p>
                      <a:pPr algn="ctr"/>
                      <a:r>
                        <a:rPr lang="en-US" sz="1200" b="1" dirty="0"/>
                        <a:t>-0.11</a:t>
                      </a:r>
                      <a:r>
                        <a:rPr lang="el-GR" sz="1200" b="1" dirty="0"/>
                        <a:t>α</a:t>
                      </a:r>
                      <a:endParaRPr lang="en-US" sz="1200" b="1" dirty="0"/>
                    </a:p>
                  </a:txBody>
                  <a:tcPr marL="119157" marR="119157" marT="59578" marB="59578" anchor="ctr"/>
                </a:tc>
                <a:extLst>
                  <a:ext uri="{0D108BD9-81ED-4DB2-BD59-A6C34878D82A}">
                    <a16:rowId xmlns:a16="http://schemas.microsoft.com/office/drawing/2014/main" val="3815884517"/>
                  </a:ext>
                </a:extLst>
              </a:tr>
              <a:tr h="483246">
                <a:tc>
                  <a:txBody>
                    <a:bodyPr/>
                    <a:lstStyle/>
                    <a:p>
                      <a:pPr algn="ctr"/>
                      <a:r>
                        <a:rPr lang="en-US" sz="1200" b="1" dirty="0"/>
                        <a:t>-0.11</a:t>
                      </a:r>
                      <a:r>
                        <a:rPr lang="el-GR" sz="1200" b="1" dirty="0"/>
                        <a:t>α</a:t>
                      </a:r>
                      <a:endParaRPr lang="en-US" sz="1200" b="1" dirty="0"/>
                    </a:p>
                  </a:txBody>
                  <a:tcPr marL="119157" marR="119157" marT="59578" marB="59578" anchor="ctr"/>
                </a:tc>
                <a:tc>
                  <a:txBody>
                    <a:bodyPr/>
                    <a:lstStyle/>
                    <a:p>
                      <a:pPr algn="ctr"/>
                      <a:r>
                        <a:rPr lang="en-US" sz="1200" b="1" dirty="0"/>
                        <a:t>-0.11</a:t>
                      </a:r>
                      <a:r>
                        <a:rPr lang="el-GR" sz="1200" b="1" dirty="0"/>
                        <a:t>α</a:t>
                      </a:r>
                      <a:endParaRPr lang="en-US" sz="1200" b="1" dirty="0"/>
                    </a:p>
                  </a:txBody>
                  <a:tcPr marL="119157" marR="119157" marT="59578" marB="59578" anchor="ctr"/>
                </a:tc>
                <a:tc>
                  <a:txBody>
                    <a:bodyPr/>
                    <a:lstStyle/>
                    <a:p>
                      <a:pPr algn="ctr"/>
                      <a:r>
                        <a:rPr lang="en-US" sz="1200" b="1" dirty="0"/>
                        <a:t>-0.11</a:t>
                      </a:r>
                      <a:r>
                        <a:rPr lang="el-GR" sz="1200" b="1" dirty="0"/>
                        <a:t>α</a:t>
                      </a:r>
                      <a:endParaRPr lang="en-US" sz="1200" b="1" dirty="0"/>
                    </a:p>
                  </a:txBody>
                  <a:tcPr marL="119157" marR="119157" marT="59578" marB="59578" anchor="ctr"/>
                </a:tc>
                <a:extLst>
                  <a:ext uri="{0D108BD9-81ED-4DB2-BD59-A6C34878D82A}">
                    <a16:rowId xmlns:a16="http://schemas.microsoft.com/office/drawing/2014/main" val="4239061510"/>
                  </a:ext>
                </a:extLst>
              </a:tr>
            </a:tbl>
          </a:graphicData>
        </a:graphic>
      </p:graphicFrame>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3390648505"/>
                  </p:ext>
                </p:extLst>
              </p:nvPr>
            </p:nvGraphicFramePr>
            <p:xfrm>
              <a:off x="858804" y="4186977"/>
              <a:ext cx="1849410" cy="1449738"/>
            </p:xfrm>
            <a:graphic>
              <a:graphicData uri="http://schemas.openxmlformats.org/drawingml/2006/table">
                <a:tbl>
                  <a:tblPr firstRow="1" bandRow="1">
                    <a:tableStyleId>{5940675A-B579-460E-94D1-54222C63F5DA}</a:tableStyleId>
                  </a:tblPr>
                  <a:tblGrid>
                    <a:gridCol w="616470">
                      <a:extLst>
                        <a:ext uri="{9D8B030D-6E8A-4147-A177-3AD203B41FA5}">
                          <a16:colId xmlns:a16="http://schemas.microsoft.com/office/drawing/2014/main" val="824280136"/>
                        </a:ext>
                      </a:extLst>
                    </a:gridCol>
                    <a:gridCol w="616470">
                      <a:extLst>
                        <a:ext uri="{9D8B030D-6E8A-4147-A177-3AD203B41FA5}">
                          <a16:colId xmlns:a16="http://schemas.microsoft.com/office/drawing/2014/main" val="3973727857"/>
                        </a:ext>
                      </a:extLst>
                    </a:gridCol>
                    <a:gridCol w="616470">
                      <a:extLst>
                        <a:ext uri="{9D8B030D-6E8A-4147-A177-3AD203B41FA5}">
                          <a16:colId xmlns:a16="http://schemas.microsoft.com/office/drawing/2014/main" val="2896104067"/>
                        </a:ext>
                      </a:extLst>
                    </a:gridCol>
                  </a:tblGrid>
                  <a:tr h="483246">
                    <a:tc>
                      <a:txBody>
                        <a:bodyPr/>
                        <a:lstStyle/>
                        <a:p>
                          <a:pPr algn="ctr"/>
                          <a:r>
                            <a:rPr lang="en-US" sz="1400" b="1" dirty="0"/>
                            <a:t>0</a:t>
                          </a:r>
                        </a:p>
                      </a:txBody>
                      <a:tcPr marL="119157" marR="119157" marT="59578" marB="59578" anchor="ctr"/>
                    </a:tc>
                    <a:tc>
                      <a:txBody>
                        <a:bodyPr/>
                        <a:lstStyle/>
                        <a:p>
                          <a:pPr algn="ctr"/>
                          <a:r>
                            <a:rPr lang="en-US" sz="1400" b="1" dirty="0"/>
                            <a:t>0</a:t>
                          </a:r>
                        </a:p>
                      </a:txBody>
                      <a:tcPr marL="119157" marR="119157" marT="59578" marB="59578" anchor="ctr"/>
                    </a:tc>
                    <a:tc>
                      <a:txBody>
                        <a:bodyPr/>
                        <a:lstStyle/>
                        <a:p>
                          <a:pPr algn="ctr"/>
                          <a:r>
                            <a:rPr lang="en-US" sz="1400" b="1" dirty="0"/>
                            <a:t>0</a:t>
                          </a:r>
                        </a:p>
                      </a:txBody>
                      <a:tcPr marL="119157" marR="119157" marT="59578" marB="59578" anchor="ctr"/>
                    </a:tc>
                    <a:extLst>
                      <a:ext uri="{0D108BD9-81ED-4DB2-BD59-A6C34878D82A}">
                        <a16:rowId xmlns:a16="http://schemas.microsoft.com/office/drawing/2014/main" val="4033986438"/>
                      </a:ext>
                    </a:extLst>
                  </a:tr>
                  <a:tr h="483246">
                    <a:tc>
                      <a:txBody>
                        <a:bodyPr/>
                        <a:lstStyle/>
                        <a:p>
                          <a:pPr algn="ctr"/>
                          <a:r>
                            <a:rPr lang="en-US" sz="1400" b="1" dirty="0"/>
                            <a:t>0</a:t>
                          </a:r>
                        </a:p>
                      </a:txBody>
                      <a:tcPr marL="119157" marR="119157" marT="59578" marB="59578" anchor="ctr"/>
                    </a:tc>
                    <a:tc>
                      <a:txBody>
                        <a:bodyPr/>
                        <a:lstStyle/>
                        <a:p>
                          <a:pPr algn="ctr"/>
                          <a14:m>
                            <m:oMathPara xmlns:m="http://schemas.openxmlformats.org/officeDocument/2006/math">
                              <m:oMathParaPr>
                                <m:jc m:val="centerGroup"/>
                              </m:oMathParaPr>
                              <m:oMath xmlns:m="http://schemas.openxmlformats.org/officeDocument/2006/math">
                                <m:r>
                                  <m:rPr>
                                    <m:nor/>
                                  </m:rPr>
                                  <a:rPr lang="el-GR" sz="1400" b="1" dirty="0" smtClean="0"/>
                                  <m:t>α</m:t>
                                </m:r>
                                <m:r>
                                  <m:rPr>
                                    <m:nor/>
                                  </m:rPr>
                                  <a:rPr lang="en-US" sz="1400" b="1" i="0" dirty="0" smtClean="0"/>
                                  <m:t>+1</m:t>
                                </m:r>
                              </m:oMath>
                            </m:oMathPara>
                          </a14:m>
                          <a:endParaRPr lang="en-US" sz="1400" b="1" dirty="0"/>
                        </a:p>
                      </a:txBody>
                      <a:tcPr marL="119157" marR="119157" marT="59578" marB="59578" anchor="ctr"/>
                    </a:tc>
                    <a:tc>
                      <a:txBody>
                        <a:bodyPr/>
                        <a:lstStyle/>
                        <a:p>
                          <a:pPr algn="ctr"/>
                          <a:r>
                            <a:rPr lang="en-US" sz="1400" b="1" dirty="0"/>
                            <a:t>0</a:t>
                          </a:r>
                        </a:p>
                      </a:txBody>
                      <a:tcPr marL="119157" marR="119157" marT="59578" marB="59578" anchor="ctr"/>
                    </a:tc>
                    <a:extLst>
                      <a:ext uri="{0D108BD9-81ED-4DB2-BD59-A6C34878D82A}">
                        <a16:rowId xmlns:a16="http://schemas.microsoft.com/office/drawing/2014/main" val="3815884517"/>
                      </a:ext>
                    </a:extLst>
                  </a:tr>
                  <a:tr h="483246">
                    <a:tc>
                      <a:txBody>
                        <a:bodyPr/>
                        <a:lstStyle/>
                        <a:p>
                          <a:pPr algn="ctr"/>
                          <a:r>
                            <a:rPr lang="en-US" sz="1400" b="1" dirty="0"/>
                            <a:t>0</a:t>
                          </a:r>
                        </a:p>
                      </a:txBody>
                      <a:tcPr marL="119157" marR="119157" marT="59578" marB="59578" anchor="ctr"/>
                    </a:tc>
                    <a:tc>
                      <a:txBody>
                        <a:bodyPr/>
                        <a:lstStyle/>
                        <a:p>
                          <a:pPr algn="ctr"/>
                          <a:r>
                            <a:rPr lang="en-US" sz="1400" b="1" dirty="0"/>
                            <a:t>0</a:t>
                          </a:r>
                        </a:p>
                      </a:txBody>
                      <a:tcPr marL="119157" marR="119157" marT="59578" marB="59578" anchor="ctr"/>
                    </a:tc>
                    <a:tc>
                      <a:txBody>
                        <a:bodyPr/>
                        <a:lstStyle/>
                        <a:p>
                          <a:pPr algn="ctr"/>
                          <a:r>
                            <a:rPr lang="en-US" sz="1400" b="1" dirty="0"/>
                            <a:t>0</a:t>
                          </a:r>
                        </a:p>
                      </a:txBody>
                      <a:tcPr marL="119157" marR="119157" marT="59578" marB="59578" anchor="ctr"/>
                    </a:tc>
                    <a:extLst>
                      <a:ext uri="{0D108BD9-81ED-4DB2-BD59-A6C34878D82A}">
                        <a16:rowId xmlns:a16="http://schemas.microsoft.com/office/drawing/2014/main" val="4239061510"/>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3390648505"/>
                  </p:ext>
                </p:extLst>
              </p:nvPr>
            </p:nvGraphicFramePr>
            <p:xfrm>
              <a:off x="858804" y="4186977"/>
              <a:ext cx="1849410" cy="1449738"/>
            </p:xfrm>
            <a:graphic>
              <a:graphicData uri="http://schemas.openxmlformats.org/drawingml/2006/table">
                <a:tbl>
                  <a:tblPr firstRow="1" bandRow="1">
                    <a:tableStyleId>{5940675A-B579-460E-94D1-54222C63F5DA}</a:tableStyleId>
                  </a:tblPr>
                  <a:tblGrid>
                    <a:gridCol w="616470">
                      <a:extLst>
                        <a:ext uri="{9D8B030D-6E8A-4147-A177-3AD203B41FA5}">
                          <a16:colId xmlns:a16="http://schemas.microsoft.com/office/drawing/2014/main" val="824280136"/>
                        </a:ext>
                      </a:extLst>
                    </a:gridCol>
                    <a:gridCol w="616470">
                      <a:extLst>
                        <a:ext uri="{9D8B030D-6E8A-4147-A177-3AD203B41FA5}">
                          <a16:colId xmlns:a16="http://schemas.microsoft.com/office/drawing/2014/main" val="3973727857"/>
                        </a:ext>
                      </a:extLst>
                    </a:gridCol>
                    <a:gridCol w="616470">
                      <a:extLst>
                        <a:ext uri="{9D8B030D-6E8A-4147-A177-3AD203B41FA5}">
                          <a16:colId xmlns:a16="http://schemas.microsoft.com/office/drawing/2014/main" val="2896104067"/>
                        </a:ext>
                      </a:extLst>
                    </a:gridCol>
                  </a:tblGrid>
                  <a:tr h="483246">
                    <a:tc>
                      <a:txBody>
                        <a:bodyPr/>
                        <a:lstStyle/>
                        <a:p>
                          <a:pPr algn="ctr"/>
                          <a:r>
                            <a:rPr lang="en-US" sz="1400" b="1" dirty="0" smtClean="0"/>
                            <a:t>0</a:t>
                          </a:r>
                          <a:endParaRPr lang="en-US" sz="1400" b="1" dirty="0"/>
                        </a:p>
                      </a:txBody>
                      <a:tcPr marL="119157" marR="119157" marT="59578" marB="59578" anchor="ctr"/>
                    </a:tc>
                    <a:tc>
                      <a:txBody>
                        <a:bodyPr/>
                        <a:lstStyle/>
                        <a:p>
                          <a:pPr algn="ctr"/>
                          <a:r>
                            <a:rPr lang="en-US" sz="1400" b="1" dirty="0" smtClean="0"/>
                            <a:t>0</a:t>
                          </a:r>
                          <a:endParaRPr lang="en-US" sz="1400" b="1" dirty="0"/>
                        </a:p>
                      </a:txBody>
                      <a:tcPr marL="119157" marR="119157" marT="59578" marB="59578" anchor="ctr"/>
                    </a:tc>
                    <a:tc>
                      <a:txBody>
                        <a:bodyPr/>
                        <a:lstStyle/>
                        <a:p>
                          <a:pPr algn="ctr"/>
                          <a:r>
                            <a:rPr lang="en-US" sz="1400" b="1" dirty="0" smtClean="0"/>
                            <a:t>0</a:t>
                          </a:r>
                          <a:endParaRPr lang="en-US" sz="1400" b="1" dirty="0"/>
                        </a:p>
                      </a:txBody>
                      <a:tcPr marL="119157" marR="119157" marT="59578" marB="59578" anchor="ctr"/>
                    </a:tc>
                    <a:extLst>
                      <a:ext uri="{0D108BD9-81ED-4DB2-BD59-A6C34878D82A}">
                        <a16:rowId xmlns:a16="http://schemas.microsoft.com/office/drawing/2014/main" val="4033986438"/>
                      </a:ext>
                    </a:extLst>
                  </a:tr>
                  <a:tr h="483246">
                    <a:tc>
                      <a:txBody>
                        <a:bodyPr/>
                        <a:lstStyle/>
                        <a:p>
                          <a:pPr algn="ctr"/>
                          <a:r>
                            <a:rPr lang="en-US" sz="1400" b="1" dirty="0" smtClean="0"/>
                            <a:t>0</a:t>
                          </a:r>
                          <a:endParaRPr lang="en-US" sz="1400" b="1" dirty="0"/>
                        </a:p>
                      </a:txBody>
                      <a:tcPr marL="119157" marR="119157" marT="59578" marB="59578" anchor="ctr"/>
                    </a:tc>
                    <a:tc>
                      <a:txBody>
                        <a:bodyPr/>
                        <a:lstStyle/>
                        <a:p>
                          <a:endParaRPr lang="en-US"/>
                        </a:p>
                      </a:txBody>
                      <a:tcPr marL="119157" marR="119157" marT="59578" marB="59578" anchor="ctr">
                        <a:blipFill>
                          <a:blip r:embed="rId5"/>
                          <a:stretch>
                            <a:fillRect l="-101980" t="-102532" r="-102970" b="-103797"/>
                          </a:stretch>
                        </a:blipFill>
                      </a:tcPr>
                    </a:tc>
                    <a:tc>
                      <a:txBody>
                        <a:bodyPr/>
                        <a:lstStyle/>
                        <a:p>
                          <a:pPr algn="ctr"/>
                          <a:r>
                            <a:rPr lang="en-US" sz="1400" b="1" dirty="0" smtClean="0"/>
                            <a:t>0</a:t>
                          </a:r>
                          <a:endParaRPr lang="en-US" sz="1400" b="1" dirty="0"/>
                        </a:p>
                      </a:txBody>
                      <a:tcPr marL="119157" marR="119157" marT="59578" marB="59578" anchor="ctr"/>
                    </a:tc>
                    <a:extLst>
                      <a:ext uri="{0D108BD9-81ED-4DB2-BD59-A6C34878D82A}">
                        <a16:rowId xmlns:a16="http://schemas.microsoft.com/office/drawing/2014/main" val="3815884517"/>
                      </a:ext>
                    </a:extLst>
                  </a:tr>
                  <a:tr h="483246">
                    <a:tc>
                      <a:txBody>
                        <a:bodyPr/>
                        <a:lstStyle/>
                        <a:p>
                          <a:pPr algn="ctr"/>
                          <a:r>
                            <a:rPr lang="en-US" sz="1400" b="1" dirty="0" smtClean="0"/>
                            <a:t>0</a:t>
                          </a:r>
                          <a:endParaRPr lang="en-US" sz="1400" b="1" dirty="0"/>
                        </a:p>
                      </a:txBody>
                      <a:tcPr marL="119157" marR="119157" marT="59578" marB="59578" anchor="ctr"/>
                    </a:tc>
                    <a:tc>
                      <a:txBody>
                        <a:bodyPr/>
                        <a:lstStyle/>
                        <a:p>
                          <a:pPr algn="ctr"/>
                          <a:r>
                            <a:rPr lang="en-US" sz="1400" b="1" dirty="0" smtClean="0"/>
                            <a:t>0</a:t>
                          </a:r>
                          <a:endParaRPr lang="en-US" sz="1400" b="1" dirty="0"/>
                        </a:p>
                      </a:txBody>
                      <a:tcPr marL="119157" marR="119157" marT="59578" marB="59578" anchor="ctr"/>
                    </a:tc>
                    <a:tc>
                      <a:txBody>
                        <a:bodyPr/>
                        <a:lstStyle/>
                        <a:p>
                          <a:pPr algn="ctr"/>
                          <a:r>
                            <a:rPr lang="en-US" sz="1400" b="1" dirty="0" smtClean="0"/>
                            <a:t>0</a:t>
                          </a:r>
                          <a:endParaRPr lang="en-US" sz="1400" b="1" dirty="0"/>
                        </a:p>
                      </a:txBody>
                      <a:tcPr marL="119157" marR="119157" marT="59578" marB="59578" anchor="ctr"/>
                    </a:tc>
                    <a:extLst>
                      <a:ext uri="{0D108BD9-81ED-4DB2-BD59-A6C34878D82A}">
                        <a16:rowId xmlns:a16="http://schemas.microsoft.com/office/drawing/2014/main" val="4239061510"/>
                      </a:ext>
                    </a:extLst>
                  </a:tr>
                </a:tbl>
              </a:graphicData>
            </a:graphic>
          </p:graphicFrame>
        </mc:Fallback>
      </mc:AlternateContent>
      <p:graphicFrame>
        <p:nvGraphicFramePr>
          <p:cNvPr id="11" name="Table 10"/>
          <p:cNvGraphicFramePr>
            <a:graphicFrameLocks noGrp="1"/>
          </p:cNvGraphicFramePr>
          <p:nvPr>
            <p:extLst>
              <p:ext uri="{D42A27DB-BD31-4B8C-83A1-F6EECF244321}">
                <p14:modId xmlns:p14="http://schemas.microsoft.com/office/powerpoint/2010/main" val="3791547425"/>
              </p:ext>
            </p:extLst>
          </p:nvPr>
        </p:nvGraphicFramePr>
        <p:xfrm>
          <a:off x="4341549" y="4186977"/>
          <a:ext cx="1849410" cy="1449738"/>
        </p:xfrm>
        <a:graphic>
          <a:graphicData uri="http://schemas.openxmlformats.org/drawingml/2006/table">
            <a:tbl>
              <a:tblPr firstRow="1" bandRow="1">
                <a:tableStyleId>{5940675A-B579-460E-94D1-54222C63F5DA}</a:tableStyleId>
              </a:tblPr>
              <a:tblGrid>
                <a:gridCol w="616470">
                  <a:extLst>
                    <a:ext uri="{9D8B030D-6E8A-4147-A177-3AD203B41FA5}">
                      <a16:colId xmlns:a16="http://schemas.microsoft.com/office/drawing/2014/main" val="824280136"/>
                    </a:ext>
                  </a:extLst>
                </a:gridCol>
                <a:gridCol w="616470">
                  <a:extLst>
                    <a:ext uri="{9D8B030D-6E8A-4147-A177-3AD203B41FA5}">
                      <a16:colId xmlns:a16="http://schemas.microsoft.com/office/drawing/2014/main" val="3973727857"/>
                    </a:ext>
                  </a:extLst>
                </a:gridCol>
                <a:gridCol w="616470">
                  <a:extLst>
                    <a:ext uri="{9D8B030D-6E8A-4147-A177-3AD203B41FA5}">
                      <a16:colId xmlns:a16="http://schemas.microsoft.com/office/drawing/2014/main" val="2896104067"/>
                    </a:ext>
                  </a:extLst>
                </a:gridCol>
              </a:tblGrid>
              <a:tr h="483246">
                <a:tc>
                  <a:txBody>
                    <a:bodyPr/>
                    <a:lstStyle/>
                    <a:p>
                      <a:pPr algn="ctr"/>
                      <a:r>
                        <a:rPr lang="en-US" sz="1400" b="1" dirty="0"/>
                        <a:t>0.11</a:t>
                      </a:r>
                    </a:p>
                  </a:txBody>
                  <a:tcPr marL="119157" marR="119157" marT="59578" marB="59578" anchor="ctr"/>
                </a:tc>
                <a:tc>
                  <a:txBody>
                    <a:bodyPr/>
                    <a:lstStyle/>
                    <a:p>
                      <a:pPr algn="ctr"/>
                      <a:r>
                        <a:rPr lang="en-US" sz="1400" b="1" dirty="0"/>
                        <a:t>0.11</a:t>
                      </a:r>
                    </a:p>
                  </a:txBody>
                  <a:tcPr marL="119157" marR="119157" marT="59578" marB="59578" anchor="ctr"/>
                </a:tc>
                <a:tc>
                  <a:txBody>
                    <a:bodyPr/>
                    <a:lstStyle/>
                    <a:p>
                      <a:pPr algn="ctr"/>
                      <a:r>
                        <a:rPr lang="en-US" sz="1400" b="1" dirty="0"/>
                        <a:t>0.11</a:t>
                      </a:r>
                    </a:p>
                  </a:txBody>
                  <a:tcPr marL="119157" marR="119157" marT="59578" marB="59578" anchor="ctr"/>
                </a:tc>
                <a:extLst>
                  <a:ext uri="{0D108BD9-81ED-4DB2-BD59-A6C34878D82A}">
                    <a16:rowId xmlns:a16="http://schemas.microsoft.com/office/drawing/2014/main" val="4033986438"/>
                  </a:ext>
                </a:extLst>
              </a:tr>
              <a:tr h="483246">
                <a:tc>
                  <a:txBody>
                    <a:bodyPr/>
                    <a:lstStyle/>
                    <a:p>
                      <a:pPr algn="ctr"/>
                      <a:r>
                        <a:rPr lang="en-US" sz="1400" b="1" dirty="0"/>
                        <a:t>0.11</a:t>
                      </a:r>
                    </a:p>
                  </a:txBody>
                  <a:tcPr marL="119157" marR="119157" marT="59578" marB="59578" anchor="ctr"/>
                </a:tc>
                <a:tc>
                  <a:txBody>
                    <a:bodyPr/>
                    <a:lstStyle/>
                    <a:p>
                      <a:pPr algn="ctr"/>
                      <a:r>
                        <a:rPr lang="en-US" sz="1400" b="1" dirty="0"/>
                        <a:t>0.11</a:t>
                      </a:r>
                    </a:p>
                  </a:txBody>
                  <a:tcPr marL="119157" marR="119157" marT="59578" marB="59578" anchor="ctr"/>
                </a:tc>
                <a:tc>
                  <a:txBody>
                    <a:bodyPr/>
                    <a:lstStyle/>
                    <a:p>
                      <a:pPr algn="ctr"/>
                      <a:r>
                        <a:rPr lang="en-US" sz="1400" b="1" dirty="0"/>
                        <a:t>0.11</a:t>
                      </a:r>
                    </a:p>
                  </a:txBody>
                  <a:tcPr marL="119157" marR="119157" marT="59578" marB="59578" anchor="ctr"/>
                </a:tc>
                <a:extLst>
                  <a:ext uri="{0D108BD9-81ED-4DB2-BD59-A6C34878D82A}">
                    <a16:rowId xmlns:a16="http://schemas.microsoft.com/office/drawing/2014/main" val="3815884517"/>
                  </a:ext>
                </a:extLst>
              </a:tr>
              <a:tr h="483246">
                <a:tc>
                  <a:txBody>
                    <a:bodyPr/>
                    <a:lstStyle/>
                    <a:p>
                      <a:pPr algn="ctr"/>
                      <a:r>
                        <a:rPr lang="en-US" sz="1400" b="1" dirty="0"/>
                        <a:t>0.11</a:t>
                      </a:r>
                    </a:p>
                  </a:txBody>
                  <a:tcPr marL="119157" marR="119157" marT="59578" marB="59578" anchor="ctr"/>
                </a:tc>
                <a:tc>
                  <a:txBody>
                    <a:bodyPr/>
                    <a:lstStyle/>
                    <a:p>
                      <a:pPr algn="ctr"/>
                      <a:r>
                        <a:rPr lang="en-US" sz="1400" b="1" dirty="0"/>
                        <a:t>0.11</a:t>
                      </a:r>
                    </a:p>
                  </a:txBody>
                  <a:tcPr marL="119157" marR="119157" marT="59578" marB="59578" anchor="ctr"/>
                </a:tc>
                <a:tc>
                  <a:txBody>
                    <a:bodyPr/>
                    <a:lstStyle/>
                    <a:p>
                      <a:pPr algn="ctr"/>
                      <a:r>
                        <a:rPr lang="en-US" sz="1400" b="1" dirty="0"/>
                        <a:t>0.11</a:t>
                      </a:r>
                    </a:p>
                  </a:txBody>
                  <a:tcPr marL="119157" marR="119157" marT="59578" marB="59578" anchor="ctr"/>
                </a:tc>
                <a:extLst>
                  <a:ext uri="{0D108BD9-81ED-4DB2-BD59-A6C34878D82A}">
                    <a16:rowId xmlns:a16="http://schemas.microsoft.com/office/drawing/2014/main" val="4239061510"/>
                  </a:ext>
                </a:extLst>
              </a:tr>
            </a:tbl>
          </a:graphicData>
        </a:graphic>
      </p:graphicFrame>
      <mc:AlternateContent xmlns:mc="http://schemas.openxmlformats.org/markup-compatibility/2006" xmlns:a14="http://schemas.microsoft.com/office/drawing/2010/main">
        <mc:Choice Requires="a14">
          <p:sp>
            <p:nvSpPr>
              <p:cNvPr id="12" name="Rectangle 11"/>
              <p:cNvSpPr/>
              <p:nvPr/>
            </p:nvSpPr>
            <p:spPr>
              <a:xfrm>
                <a:off x="2920653" y="4450181"/>
                <a:ext cx="85953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ea typeface="Cambria Math" panose="02040503050406030204" pitchFamily="18" charset="0"/>
                          <a:cs typeface="Arial" pitchFamily="34" charset="0"/>
                        </a:rPr>
                        <m:t>−</m:t>
                      </m:r>
                    </m:oMath>
                  </m:oMathPara>
                </a14:m>
                <a:endParaRPr lang="en-US" sz="5400" dirty="0"/>
              </a:p>
            </p:txBody>
          </p:sp>
        </mc:Choice>
        <mc:Fallback xmlns="">
          <p:sp>
            <p:nvSpPr>
              <p:cNvPr id="12" name="Rectangle 11"/>
              <p:cNvSpPr>
                <a:spLocks noRot="1" noChangeAspect="1" noMove="1" noResize="1" noEditPoints="1" noAdjustHandles="1" noChangeArrowheads="1" noChangeShapeType="1" noTextEdit="1"/>
              </p:cNvSpPr>
              <p:nvPr/>
            </p:nvSpPr>
            <p:spPr>
              <a:xfrm>
                <a:off x="2920653" y="4450181"/>
                <a:ext cx="859530" cy="92333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382944" y="4450181"/>
                <a:ext cx="859530"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ea typeface="Cambria Math" panose="02040503050406030204" pitchFamily="18" charset="0"/>
                          <a:cs typeface="Arial" pitchFamily="34" charset="0"/>
                        </a:rPr>
                        <m:t>=</m:t>
                      </m:r>
                    </m:oMath>
                  </m:oMathPara>
                </a14:m>
                <a:endParaRPr lang="en-US" sz="5400" dirty="0"/>
              </a:p>
            </p:txBody>
          </p:sp>
        </mc:Choice>
        <mc:Fallback xmlns="">
          <p:sp>
            <p:nvSpPr>
              <p:cNvPr id="13" name="Rectangle 12"/>
              <p:cNvSpPr>
                <a:spLocks noRot="1" noChangeAspect="1" noMove="1" noResize="1" noEditPoints="1" noAdjustHandles="1" noChangeArrowheads="1" noChangeShapeType="1" noTextEdit="1"/>
              </p:cNvSpPr>
              <p:nvPr/>
            </p:nvSpPr>
            <p:spPr>
              <a:xfrm>
                <a:off x="6382944" y="4450181"/>
                <a:ext cx="859530" cy="9233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167181" y="5993238"/>
                <a:ext cx="529105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cs typeface="Arial" pitchFamily="34" charset="0"/>
                        </a:rPr>
                        <m:t>𝐹</m:t>
                      </m:r>
                      <m:r>
                        <a:rPr lang="en-US" sz="4000" b="0" i="1" smtClean="0">
                          <a:latin typeface="Cambria Math" panose="02040503050406030204" pitchFamily="18" charset="0"/>
                          <a:cs typeface="Arial" pitchFamily="34" charset="0"/>
                        </a:rPr>
                        <m:t>+</m:t>
                      </m:r>
                      <m:r>
                        <a:rPr lang="en-US" sz="4000" i="1">
                          <a:latin typeface="Cambria Math" panose="02040503050406030204" pitchFamily="18" charset="0"/>
                          <a:ea typeface="Cambria Math" panose="02040503050406030204" pitchFamily="18" charset="0"/>
                          <a:cs typeface="Arial" pitchFamily="34" charset="0"/>
                        </a:rPr>
                        <m:t>𝛼</m:t>
                      </m:r>
                      <m:r>
                        <a:rPr lang="en-US" sz="4000" b="0" i="1" smtClean="0">
                          <a:latin typeface="Cambria Math" panose="02040503050406030204" pitchFamily="18" charset="0"/>
                          <a:cs typeface="Arial" pitchFamily="34" charset="0"/>
                        </a:rPr>
                        <m:t>(</m:t>
                      </m:r>
                      <m:r>
                        <a:rPr lang="en-US" sz="4000" b="0" i="1" smtClean="0">
                          <a:latin typeface="Cambria Math" panose="02040503050406030204" pitchFamily="18" charset="0"/>
                          <a:cs typeface="Arial" pitchFamily="34" charset="0"/>
                        </a:rPr>
                        <m:t>𝐹</m:t>
                      </m:r>
                      <m:r>
                        <a:rPr lang="en-US" sz="4000" b="0" i="1" smtClean="0">
                          <a:latin typeface="Cambria Math" panose="02040503050406030204" pitchFamily="18" charset="0"/>
                          <a:cs typeface="Arial" pitchFamily="34" charset="0"/>
                        </a:rPr>
                        <m:t>−</m:t>
                      </m:r>
                      <m:r>
                        <a:rPr lang="en-US" sz="4000" b="0" i="1" smtClean="0">
                          <a:latin typeface="Cambria Math" panose="02040503050406030204" pitchFamily="18" charset="0"/>
                          <a:cs typeface="Arial" pitchFamily="34" charset="0"/>
                        </a:rPr>
                        <m:t>𝐹</m:t>
                      </m:r>
                      <m:r>
                        <a:rPr lang="en-US" sz="4000" i="1">
                          <a:latin typeface="Cambria Math" panose="02040503050406030204" pitchFamily="18" charset="0"/>
                          <a:ea typeface="Cambria Math" panose="02040503050406030204" pitchFamily="18" charset="0"/>
                          <a:cs typeface="Arial" pitchFamily="34" charset="0"/>
                        </a:rPr>
                        <m:t>∗</m:t>
                      </m:r>
                      <m:r>
                        <a:rPr lang="en-US" sz="4000" i="1">
                          <a:latin typeface="Cambria Math" panose="02040503050406030204" pitchFamily="18" charset="0"/>
                          <a:cs typeface="Arial" pitchFamily="34" charset="0"/>
                        </a:rPr>
                        <m:t>𝐻</m:t>
                      </m:r>
                      <m:r>
                        <a:rPr lang="en-US" sz="4000" b="0" i="1" smtClean="0">
                          <a:latin typeface="Cambria Math" panose="02040503050406030204" pitchFamily="18" charset="0"/>
                          <a:cs typeface="Arial" pitchFamily="34" charset="0"/>
                        </a:rPr>
                        <m:t>)</m:t>
                      </m:r>
                      <m:r>
                        <a:rPr lang="en-US" sz="4000" i="1">
                          <a:latin typeface="Cambria Math" panose="02040503050406030204" pitchFamily="18" charset="0"/>
                          <a:cs typeface="Arial" pitchFamily="34" charset="0"/>
                        </a:rPr>
                        <m:t>=</m:t>
                      </m:r>
                      <m:r>
                        <a:rPr lang="en-US" sz="4000" i="1">
                          <a:latin typeface="Cambria Math" panose="02040503050406030204" pitchFamily="18" charset="0"/>
                          <a:cs typeface="Arial" pitchFamily="34" charset="0"/>
                        </a:rPr>
                        <m:t>𝐺</m:t>
                      </m:r>
                    </m:oMath>
                  </m:oMathPara>
                </a14:m>
                <a:endParaRPr lang="en-US" sz="4000" dirty="0">
                  <a:latin typeface="Arial" pitchFamily="34" charset="0"/>
                  <a:cs typeface="Arial"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167181" y="5993238"/>
                <a:ext cx="5291055"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739642" y="4616417"/>
                <a:ext cx="46596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cs typeface="Arial" pitchFamily="34" charset="0"/>
                        </a:rPr>
                        <m:t>𝛼</m:t>
                      </m:r>
                    </m:oMath>
                  </m:oMathPara>
                </a14:m>
                <a:endParaRPr lang="en-US" sz="4000" dirty="0">
                  <a:latin typeface="Arial" pitchFamily="34" charset="0"/>
                  <a:cs typeface="Arial"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739642" y="4616417"/>
                <a:ext cx="465960" cy="61555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17165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How the Sharpening Filter Works (Signal Example) (Continue)</a:t>
            </a:r>
          </a:p>
        </p:txBody>
      </p:sp>
      <p:pic>
        <p:nvPicPr>
          <p:cNvPr id="3" name="Picture 2"/>
          <p:cNvPicPr>
            <a:picLocks noChangeAspect="1"/>
          </p:cNvPicPr>
          <p:nvPr/>
        </p:nvPicPr>
        <p:blipFill>
          <a:blip r:embed="rId2"/>
          <a:stretch>
            <a:fillRect/>
          </a:stretch>
        </p:blipFill>
        <p:spPr>
          <a:xfrm>
            <a:off x="2113499" y="1316250"/>
            <a:ext cx="7965001" cy="4987500"/>
          </a:xfrm>
          <a:prstGeom prst="rect">
            <a:avLst/>
          </a:prstGeom>
        </p:spPr>
      </p:pic>
    </p:spTree>
    <p:extLst>
      <p:ext uri="{BB962C8B-B14F-4D97-AF65-F5344CB8AC3E}">
        <p14:creationId xmlns:p14="http://schemas.microsoft.com/office/powerpoint/2010/main" val="4007063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How the Sharpening Filter Works (Image Example)</a:t>
            </a:r>
          </a:p>
        </p:txBody>
      </p:sp>
      <p:pic>
        <p:nvPicPr>
          <p:cNvPr id="2049" name="Picture 1" descr="C:\Users\cmyeum\AppData\Local\Temp\ConnectorClipboard6191466968647178601\image15494800875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460" y="1752600"/>
            <a:ext cx="5334000" cy="4000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11541" y="1819170"/>
            <a:ext cx="6367641" cy="398727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7489645" y="3383518"/>
                <a:ext cx="2845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itchFamily="34" charset="0"/>
                        </a:rPr>
                        <m:t>𝐹</m:t>
                      </m:r>
                    </m:oMath>
                  </m:oMathPara>
                </a14:m>
                <a:endParaRPr lang="en-US" sz="2400" dirty="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489645" y="3383518"/>
                <a:ext cx="284565" cy="369332"/>
              </a:xfrm>
              <a:prstGeom prst="rect">
                <a:avLst/>
              </a:prstGeom>
              <a:blipFill>
                <a:blip r:embed="rId4"/>
                <a:stretch>
                  <a:fillRect l="-23913" r="-19565"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916395" y="3383518"/>
                <a:ext cx="29245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itchFamily="34" charset="0"/>
                        </a:rPr>
                        <m:t>𝐺</m:t>
                      </m:r>
                    </m:oMath>
                  </m:oMathPara>
                </a14:m>
                <a:endParaRPr lang="en-US" sz="2400" dirty="0">
                  <a:latin typeface="Arial" pitchFamily="34" charset="0"/>
                  <a:cs typeface="Arial"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916395" y="3383518"/>
                <a:ext cx="292451" cy="369332"/>
              </a:xfrm>
              <a:prstGeom prst="rect">
                <a:avLst/>
              </a:prstGeom>
              <a:blipFill>
                <a:blip r:embed="rId5"/>
                <a:stretch>
                  <a:fillRect l="-22917" r="-16667"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0219415" y="3383518"/>
                <a:ext cx="8581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itchFamily="34" charset="0"/>
                        </a:rPr>
                        <m:t>𝐹</m:t>
                      </m:r>
                      <m:r>
                        <a:rPr lang="en-US" sz="2400" b="0" i="1" smtClean="0">
                          <a:latin typeface="Cambria Math" panose="02040503050406030204" pitchFamily="18" charset="0"/>
                          <a:cs typeface="Arial" pitchFamily="34" charset="0"/>
                        </a:rPr>
                        <m:t>−</m:t>
                      </m:r>
                      <m:r>
                        <a:rPr lang="en-US" sz="2400" b="0" i="1" smtClean="0">
                          <a:latin typeface="Cambria Math" panose="02040503050406030204" pitchFamily="18" charset="0"/>
                          <a:cs typeface="Arial" pitchFamily="34" charset="0"/>
                        </a:rPr>
                        <m:t>𝐺</m:t>
                      </m:r>
                    </m:oMath>
                  </m:oMathPara>
                </a14:m>
                <a:endParaRPr lang="en-US" sz="2400" dirty="0">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0219415" y="3383518"/>
                <a:ext cx="858120" cy="369332"/>
              </a:xfrm>
              <a:prstGeom prst="rect">
                <a:avLst/>
              </a:prstGeom>
              <a:blipFill>
                <a:blip r:embed="rId6"/>
                <a:stretch>
                  <a:fillRect l="-6383" r="-5674"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915531" y="5383768"/>
                <a:ext cx="1310872" cy="615553"/>
              </a:xfrm>
              <a:prstGeom prst="rect">
                <a:avLst/>
              </a:prstGeom>
              <a:noFill/>
            </p:spPr>
            <p:txBody>
              <a:bodyPr wrap="none" lIns="0" tIns="0" rIns="0" bIns="0" rtlCol="0">
                <a:spAutoFit/>
              </a:bodyPr>
              <a:lstStyle/>
              <a:p>
                <a14:m>
                  <m:oMath xmlns:m="http://schemas.openxmlformats.org/officeDocument/2006/math">
                    <m:r>
                      <a:rPr lang="en-US" sz="2000" i="1" smtClean="0">
                        <a:latin typeface="Cambria Math" panose="02040503050406030204" pitchFamily="18" charset="0"/>
                        <a:cs typeface="Arial" pitchFamily="34" charset="0"/>
                      </a:rPr>
                      <m:t>𝐹</m:t>
                    </m:r>
                    <m:r>
                      <a:rPr lang="en-US" sz="2000" i="1" smtClean="0">
                        <a:latin typeface="Cambria Math" panose="02040503050406030204" pitchFamily="18" charset="0"/>
                        <a:cs typeface="Arial" pitchFamily="34" charset="0"/>
                      </a:rPr>
                      <m:t>+(</m:t>
                    </m:r>
                    <m:r>
                      <a:rPr lang="en-US" sz="2000" i="1">
                        <a:latin typeface="Cambria Math" panose="02040503050406030204" pitchFamily="18" charset="0"/>
                        <a:cs typeface="Arial" pitchFamily="34" charset="0"/>
                      </a:rPr>
                      <m:t>𝐹</m:t>
                    </m:r>
                    <m:r>
                      <a:rPr lang="en-US" sz="2000" i="1">
                        <a:latin typeface="Cambria Math" panose="02040503050406030204" pitchFamily="18" charset="0"/>
                        <a:cs typeface="Arial" pitchFamily="34" charset="0"/>
                      </a:rPr>
                      <m:t>−</m:t>
                    </m:r>
                    <m:r>
                      <a:rPr lang="en-US" sz="2000" i="1">
                        <a:latin typeface="Cambria Math" panose="02040503050406030204" pitchFamily="18" charset="0"/>
                        <a:cs typeface="Arial" pitchFamily="34" charset="0"/>
                      </a:rPr>
                      <m:t>𝐺</m:t>
                    </m:r>
                  </m:oMath>
                </a14:m>
                <a:r>
                  <a:rPr lang="en-US" sz="2000" dirty="0">
                    <a:latin typeface="Arial" pitchFamily="34" charset="0"/>
                    <a:cs typeface="Arial" pitchFamily="34" charset="0"/>
                  </a:rPr>
                  <a:t>)</a:t>
                </a:r>
              </a:p>
              <a:p>
                <a:endParaRPr lang="en-US" sz="2000" dirty="0">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915531" y="5383768"/>
                <a:ext cx="1310872" cy="615553"/>
              </a:xfrm>
              <a:prstGeom prst="rect">
                <a:avLst/>
              </a:prstGeom>
              <a:blipFill>
                <a:blip r:embed="rId7"/>
                <a:stretch>
                  <a:fillRect l="-6512" t="-11881" r="-11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921705" y="4814571"/>
                <a:ext cx="1453539" cy="615553"/>
              </a:xfrm>
              <a:prstGeom prst="rect">
                <a:avLst/>
              </a:prstGeom>
              <a:noFill/>
            </p:spPr>
            <p:txBody>
              <a:bodyPr wrap="none" lIns="0" tIns="0" rIns="0" bIns="0" rtlCol="0">
                <a:spAutoFit/>
              </a:bodyPr>
              <a:lstStyle/>
              <a:p>
                <a14:m>
                  <m:oMath xmlns:m="http://schemas.openxmlformats.org/officeDocument/2006/math">
                    <m:r>
                      <a:rPr lang="en-US" sz="2000" i="1" smtClean="0">
                        <a:latin typeface="Cambria Math" panose="02040503050406030204" pitchFamily="18" charset="0"/>
                        <a:cs typeface="Arial" pitchFamily="34" charset="0"/>
                      </a:rPr>
                      <m:t>𝐹</m:t>
                    </m:r>
                    <m:r>
                      <a:rPr lang="en-US" sz="2000" i="1" smtClean="0">
                        <a:latin typeface="Cambria Math" panose="02040503050406030204" pitchFamily="18" charset="0"/>
                        <a:cs typeface="Arial" pitchFamily="34" charset="0"/>
                      </a:rPr>
                      <m:t>+5(</m:t>
                    </m:r>
                    <m:r>
                      <a:rPr lang="en-US" sz="2000" i="1">
                        <a:latin typeface="Cambria Math" panose="02040503050406030204" pitchFamily="18" charset="0"/>
                        <a:cs typeface="Arial" pitchFamily="34" charset="0"/>
                      </a:rPr>
                      <m:t>𝐹</m:t>
                    </m:r>
                    <m:r>
                      <a:rPr lang="en-US" sz="2000" i="1">
                        <a:latin typeface="Cambria Math" panose="02040503050406030204" pitchFamily="18" charset="0"/>
                        <a:cs typeface="Arial" pitchFamily="34" charset="0"/>
                      </a:rPr>
                      <m:t>−</m:t>
                    </m:r>
                    <m:r>
                      <a:rPr lang="en-US" sz="2000" i="1">
                        <a:latin typeface="Cambria Math" panose="02040503050406030204" pitchFamily="18" charset="0"/>
                        <a:cs typeface="Arial" pitchFamily="34" charset="0"/>
                      </a:rPr>
                      <m:t>𝐺</m:t>
                    </m:r>
                  </m:oMath>
                </a14:m>
                <a:r>
                  <a:rPr lang="en-US" sz="2000" dirty="0">
                    <a:latin typeface="Arial" pitchFamily="34" charset="0"/>
                    <a:cs typeface="Arial" pitchFamily="34" charset="0"/>
                  </a:rPr>
                  <a:t>)</a:t>
                </a:r>
              </a:p>
              <a:p>
                <a:endParaRPr lang="en-US" sz="2000" dirty="0">
                  <a:latin typeface="Arial" pitchFamily="34" charset="0"/>
                  <a:cs typeface="Arial"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9921705" y="4814571"/>
                <a:ext cx="1453539" cy="615553"/>
              </a:xfrm>
              <a:prstGeom prst="rect">
                <a:avLst/>
              </a:prstGeom>
              <a:blipFill>
                <a:blip r:embed="rId8"/>
                <a:stretch>
                  <a:fillRect l="-6303" t="-11881" r="-9664"/>
                </a:stretch>
              </a:blipFill>
            </p:spPr>
            <p:txBody>
              <a:bodyPr/>
              <a:lstStyle/>
              <a:p>
                <a:r>
                  <a:rPr lang="en-US">
                    <a:noFill/>
                  </a:rPr>
                  <a:t> </a:t>
                </a:r>
              </a:p>
            </p:txBody>
          </p:sp>
        </mc:Fallback>
      </mc:AlternateContent>
    </p:spTree>
    <p:extLst>
      <p:ext uri="{BB962C8B-B14F-4D97-AF65-F5344CB8AC3E}">
        <p14:creationId xmlns:p14="http://schemas.microsoft.com/office/powerpoint/2010/main" val="1100823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Guessing Game! Gaussian Kernel</a:t>
            </a:r>
          </a:p>
        </p:txBody>
      </p:sp>
      <p:graphicFrame>
        <p:nvGraphicFramePr>
          <p:cNvPr id="3" name="Table 2"/>
          <p:cNvGraphicFramePr>
            <a:graphicFrameLocks noGrp="1"/>
          </p:cNvGraphicFramePr>
          <p:nvPr/>
        </p:nvGraphicFramePr>
        <p:xfrm>
          <a:off x="696484" y="1496202"/>
          <a:ext cx="2322486" cy="1972713"/>
        </p:xfrm>
        <a:graphic>
          <a:graphicData uri="http://schemas.openxmlformats.org/drawingml/2006/table">
            <a:tbl>
              <a:tblPr firstRow="1" bandRow="1">
                <a:tableStyleId>{5940675A-B579-460E-94D1-54222C63F5DA}</a:tableStyleId>
              </a:tblPr>
              <a:tblGrid>
                <a:gridCol w="774162">
                  <a:extLst>
                    <a:ext uri="{9D8B030D-6E8A-4147-A177-3AD203B41FA5}">
                      <a16:colId xmlns:a16="http://schemas.microsoft.com/office/drawing/2014/main" val="824280136"/>
                    </a:ext>
                  </a:extLst>
                </a:gridCol>
                <a:gridCol w="774162">
                  <a:extLst>
                    <a:ext uri="{9D8B030D-6E8A-4147-A177-3AD203B41FA5}">
                      <a16:colId xmlns:a16="http://schemas.microsoft.com/office/drawing/2014/main" val="3973727857"/>
                    </a:ext>
                  </a:extLst>
                </a:gridCol>
                <a:gridCol w="774162">
                  <a:extLst>
                    <a:ext uri="{9D8B030D-6E8A-4147-A177-3AD203B41FA5}">
                      <a16:colId xmlns:a16="http://schemas.microsoft.com/office/drawing/2014/main" val="2896104067"/>
                    </a:ext>
                  </a:extLst>
                </a:gridCol>
              </a:tblGrid>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0</a:t>
                      </a:r>
                    </a:p>
                  </a:txBody>
                  <a:tcPr anchor="ctr"/>
                </a:tc>
                <a:extLst>
                  <a:ext uri="{0D108BD9-81ED-4DB2-BD59-A6C34878D82A}">
                    <a16:rowId xmlns:a16="http://schemas.microsoft.com/office/drawing/2014/main" val="4033986438"/>
                  </a:ext>
                </a:extLst>
              </a:tr>
              <a:tr h="657571">
                <a:tc>
                  <a:txBody>
                    <a:bodyPr/>
                    <a:lstStyle/>
                    <a:p>
                      <a:pPr algn="ctr"/>
                      <a:r>
                        <a:rPr lang="en-US" b="1" dirty="0"/>
                        <a:t>0</a:t>
                      </a:r>
                    </a:p>
                  </a:txBody>
                  <a:tcPr anchor="ctr"/>
                </a:tc>
                <a:tc>
                  <a:txBody>
                    <a:bodyPr/>
                    <a:lstStyle/>
                    <a:p>
                      <a:pPr algn="ctr"/>
                      <a:r>
                        <a:rPr lang="en-US" b="1" dirty="0"/>
                        <a:t>1</a:t>
                      </a:r>
                    </a:p>
                  </a:txBody>
                  <a:tcPr anchor="ctr"/>
                </a:tc>
                <a:tc>
                  <a:txBody>
                    <a:bodyPr/>
                    <a:lstStyle/>
                    <a:p>
                      <a:pPr algn="ctr"/>
                      <a:r>
                        <a:rPr lang="en-US" b="1" dirty="0"/>
                        <a:t>0</a:t>
                      </a:r>
                    </a:p>
                  </a:txBody>
                  <a:tcPr anchor="ctr"/>
                </a:tc>
                <a:extLst>
                  <a:ext uri="{0D108BD9-81ED-4DB2-BD59-A6C34878D82A}">
                    <a16:rowId xmlns:a16="http://schemas.microsoft.com/office/drawing/2014/main" val="3815884517"/>
                  </a:ext>
                </a:extLst>
              </a:tr>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0</a:t>
                      </a:r>
                    </a:p>
                  </a:txBody>
                  <a:tcPr anchor="ctr"/>
                </a:tc>
                <a:extLst>
                  <a:ext uri="{0D108BD9-81ED-4DB2-BD59-A6C34878D82A}">
                    <a16:rowId xmlns:a16="http://schemas.microsoft.com/office/drawing/2014/main" val="4239061510"/>
                  </a:ext>
                </a:extLst>
              </a:tr>
            </a:tbl>
          </a:graphicData>
        </a:graphic>
      </p:graphicFrame>
      <p:graphicFrame>
        <p:nvGraphicFramePr>
          <p:cNvPr id="6" name="Table 5"/>
          <p:cNvGraphicFramePr>
            <a:graphicFrameLocks noGrp="1"/>
          </p:cNvGraphicFramePr>
          <p:nvPr/>
        </p:nvGraphicFramePr>
        <p:xfrm>
          <a:off x="4530778" y="1496202"/>
          <a:ext cx="2317644" cy="1972713"/>
        </p:xfrm>
        <a:graphic>
          <a:graphicData uri="http://schemas.openxmlformats.org/drawingml/2006/table">
            <a:tbl>
              <a:tblPr firstRow="1" bandRow="1">
                <a:tableStyleId>{5940675A-B579-460E-94D1-54222C63F5DA}</a:tableStyleId>
              </a:tblPr>
              <a:tblGrid>
                <a:gridCol w="772548">
                  <a:extLst>
                    <a:ext uri="{9D8B030D-6E8A-4147-A177-3AD203B41FA5}">
                      <a16:colId xmlns:a16="http://schemas.microsoft.com/office/drawing/2014/main" val="824280136"/>
                    </a:ext>
                  </a:extLst>
                </a:gridCol>
                <a:gridCol w="772548">
                  <a:extLst>
                    <a:ext uri="{9D8B030D-6E8A-4147-A177-3AD203B41FA5}">
                      <a16:colId xmlns:a16="http://schemas.microsoft.com/office/drawing/2014/main" val="3973727857"/>
                    </a:ext>
                  </a:extLst>
                </a:gridCol>
                <a:gridCol w="772548">
                  <a:extLst>
                    <a:ext uri="{9D8B030D-6E8A-4147-A177-3AD203B41FA5}">
                      <a16:colId xmlns:a16="http://schemas.microsoft.com/office/drawing/2014/main" val="2896104067"/>
                    </a:ext>
                  </a:extLst>
                </a:gridCol>
              </a:tblGrid>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0</a:t>
                      </a:r>
                    </a:p>
                  </a:txBody>
                  <a:tcPr anchor="ctr"/>
                </a:tc>
                <a:extLst>
                  <a:ext uri="{0D108BD9-81ED-4DB2-BD59-A6C34878D82A}">
                    <a16:rowId xmlns:a16="http://schemas.microsoft.com/office/drawing/2014/main" val="4033986438"/>
                  </a:ext>
                </a:extLst>
              </a:tr>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1</a:t>
                      </a:r>
                    </a:p>
                  </a:txBody>
                  <a:tcPr anchor="ctr"/>
                </a:tc>
                <a:extLst>
                  <a:ext uri="{0D108BD9-81ED-4DB2-BD59-A6C34878D82A}">
                    <a16:rowId xmlns:a16="http://schemas.microsoft.com/office/drawing/2014/main" val="3815884517"/>
                  </a:ext>
                </a:extLst>
              </a:tr>
              <a:tr h="657571">
                <a:tc>
                  <a:txBody>
                    <a:bodyPr/>
                    <a:lstStyle/>
                    <a:p>
                      <a:pPr algn="ctr"/>
                      <a:r>
                        <a:rPr lang="en-US" b="1" dirty="0"/>
                        <a:t>0</a:t>
                      </a:r>
                    </a:p>
                  </a:txBody>
                  <a:tcPr anchor="ctr"/>
                </a:tc>
                <a:tc>
                  <a:txBody>
                    <a:bodyPr/>
                    <a:lstStyle/>
                    <a:p>
                      <a:pPr algn="ctr"/>
                      <a:r>
                        <a:rPr lang="en-US" b="1" dirty="0"/>
                        <a:t>0</a:t>
                      </a:r>
                    </a:p>
                  </a:txBody>
                  <a:tcPr anchor="ctr"/>
                </a:tc>
                <a:tc>
                  <a:txBody>
                    <a:bodyPr/>
                    <a:lstStyle/>
                    <a:p>
                      <a:pPr algn="ctr"/>
                      <a:r>
                        <a:rPr lang="en-US" b="1" dirty="0"/>
                        <a:t>0</a:t>
                      </a:r>
                    </a:p>
                  </a:txBody>
                  <a:tcPr anchor="ctr"/>
                </a:tc>
                <a:extLst>
                  <a:ext uri="{0D108BD9-81ED-4DB2-BD59-A6C34878D82A}">
                    <a16:rowId xmlns:a16="http://schemas.microsoft.com/office/drawing/2014/main" val="4239061510"/>
                  </a:ext>
                </a:extLst>
              </a:tr>
            </a:tbl>
          </a:graphicData>
        </a:graphic>
      </p:graphicFrame>
      <p:pic>
        <p:nvPicPr>
          <p:cNvPr id="7" name="Picture 1" descr="C:\Users\cmyeum\AppData\Local\Temp\ConnectorClipboard6191466968647178601\image15494808343440.png"/>
          <p:cNvPicPr>
            <a:picLocks noChangeAspect="1" noChangeArrowheads="1"/>
          </p:cNvPicPr>
          <p:nvPr/>
        </p:nvPicPr>
        <p:blipFill rotWithShape="1">
          <a:blip r:embed="rId2">
            <a:extLst>
              <a:ext uri="{28A0092B-C50C-407E-A947-70E740481C1C}">
                <a14:useLocalDpi xmlns:a14="http://schemas.microsoft.com/office/drawing/2010/main" val="0"/>
              </a:ext>
            </a:extLst>
          </a:blip>
          <a:srcRect l="8769" t="23486" r="49327" b="27171"/>
          <a:stretch/>
        </p:blipFill>
        <p:spPr bwMode="auto">
          <a:xfrm>
            <a:off x="4221188" y="3960536"/>
            <a:ext cx="2936823" cy="24342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nvGraphicFramePr>
        <p:xfrm>
          <a:off x="696484" y="4099706"/>
          <a:ext cx="2322486" cy="2155950"/>
        </p:xfrm>
        <a:graphic>
          <a:graphicData uri="http://schemas.openxmlformats.org/drawingml/2006/table">
            <a:tbl>
              <a:tblPr firstRow="1" bandRow="1">
                <a:tableStyleId>{5940675A-B579-460E-94D1-54222C63F5DA}</a:tableStyleId>
              </a:tblPr>
              <a:tblGrid>
                <a:gridCol w="774162">
                  <a:extLst>
                    <a:ext uri="{9D8B030D-6E8A-4147-A177-3AD203B41FA5}">
                      <a16:colId xmlns:a16="http://schemas.microsoft.com/office/drawing/2014/main" val="824280136"/>
                    </a:ext>
                  </a:extLst>
                </a:gridCol>
                <a:gridCol w="774162">
                  <a:extLst>
                    <a:ext uri="{9D8B030D-6E8A-4147-A177-3AD203B41FA5}">
                      <a16:colId xmlns:a16="http://schemas.microsoft.com/office/drawing/2014/main" val="3973727857"/>
                    </a:ext>
                  </a:extLst>
                </a:gridCol>
                <a:gridCol w="774162">
                  <a:extLst>
                    <a:ext uri="{9D8B030D-6E8A-4147-A177-3AD203B41FA5}">
                      <a16:colId xmlns:a16="http://schemas.microsoft.com/office/drawing/2014/main" val="2896104067"/>
                    </a:ext>
                  </a:extLst>
                </a:gridCol>
              </a:tblGrid>
              <a:tr h="718650">
                <a:tc>
                  <a:txBody>
                    <a:bodyPr/>
                    <a:lstStyle/>
                    <a:p>
                      <a:pPr algn="ctr"/>
                      <a:r>
                        <a:rPr lang="en-US" sz="1600" b="1" dirty="0"/>
                        <a:t>-0.11</a:t>
                      </a:r>
                    </a:p>
                  </a:txBody>
                  <a:tcPr marL="119157" marR="119157" marT="59578" marB="59578" anchor="ctr"/>
                </a:tc>
                <a:tc>
                  <a:txBody>
                    <a:bodyPr/>
                    <a:lstStyle/>
                    <a:p>
                      <a:pPr algn="ctr"/>
                      <a:r>
                        <a:rPr lang="en-US" sz="1600" b="1" dirty="0"/>
                        <a:t>-0.11</a:t>
                      </a:r>
                    </a:p>
                  </a:txBody>
                  <a:tcPr marL="119157" marR="119157" marT="59578" marB="59578" anchor="ctr"/>
                </a:tc>
                <a:tc>
                  <a:txBody>
                    <a:bodyPr/>
                    <a:lstStyle/>
                    <a:p>
                      <a:pPr algn="ctr"/>
                      <a:r>
                        <a:rPr lang="en-US" sz="1600" b="1" dirty="0"/>
                        <a:t>-0.11</a:t>
                      </a:r>
                    </a:p>
                  </a:txBody>
                  <a:tcPr marL="119157" marR="119157" marT="59578" marB="59578" anchor="ctr"/>
                </a:tc>
                <a:extLst>
                  <a:ext uri="{0D108BD9-81ED-4DB2-BD59-A6C34878D82A}">
                    <a16:rowId xmlns:a16="http://schemas.microsoft.com/office/drawing/2014/main" val="4033986438"/>
                  </a:ext>
                </a:extLst>
              </a:tr>
              <a:tr h="718650">
                <a:tc>
                  <a:txBody>
                    <a:bodyPr/>
                    <a:lstStyle/>
                    <a:p>
                      <a:pPr algn="ctr"/>
                      <a:r>
                        <a:rPr lang="en-US" sz="1600" b="1" dirty="0"/>
                        <a:t>-0.11</a:t>
                      </a:r>
                    </a:p>
                  </a:txBody>
                  <a:tcPr marL="119157" marR="119157" marT="59578" marB="59578" anchor="ctr"/>
                </a:tc>
                <a:tc>
                  <a:txBody>
                    <a:bodyPr/>
                    <a:lstStyle/>
                    <a:p>
                      <a:pPr algn="ctr"/>
                      <a:r>
                        <a:rPr lang="en-US" sz="1600" b="1" dirty="0"/>
                        <a:t>1.89</a:t>
                      </a:r>
                    </a:p>
                  </a:txBody>
                  <a:tcPr marL="119157" marR="119157" marT="59578" marB="59578" anchor="ctr"/>
                </a:tc>
                <a:tc>
                  <a:txBody>
                    <a:bodyPr/>
                    <a:lstStyle/>
                    <a:p>
                      <a:pPr algn="ctr"/>
                      <a:r>
                        <a:rPr lang="en-US" sz="1600" b="1" dirty="0"/>
                        <a:t>-0.11</a:t>
                      </a:r>
                    </a:p>
                  </a:txBody>
                  <a:tcPr marL="119157" marR="119157" marT="59578" marB="59578" anchor="ctr"/>
                </a:tc>
                <a:extLst>
                  <a:ext uri="{0D108BD9-81ED-4DB2-BD59-A6C34878D82A}">
                    <a16:rowId xmlns:a16="http://schemas.microsoft.com/office/drawing/2014/main" val="3815884517"/>
                  </a:ext>
                </a:extLst>
              </a:tr>
              <a:tr h="718650">
                <a:tc>
                  <a:txBody>
                    <a:bodyPr/>
                    <a:lstStyle/>
                    <a:p>
                      <a:pPr algn="ctr"/>
                      <a:r>
                        <a:rPr lang="en-US" sz="1600" b="1" dirty="0"/>
                        <a:t>-0.11</a:t>
                      </a:r>
                    </a:p>
                  </a:txBody>
                  <a:tcPr marL="119157" marR="119157" marT="59578" marB="59578" anchor="ctr"/>
                </a:tc>
                <a:tc>
                  <a:txBody>
                    <a:bodyPr/>
                    <a:lstStyle/>
                    <a:p>
                      <a:pPr algn="ctr"/>
                      <a:r>
                        <a:rPr lang="en-US" sz="1600" b="1" dirty="0"/>
                        <a:t>-0.11</a:t>
                      </a:r>
                    </a:p>
                  </a:txBody>
                  <a:tcPr marL="119157" marR="119157" marT="59578" marB="59578" anchor="ctr"/>
                </a:tc>
                <a:tc>
                  <a:txBody>
                    <a:bodyPr/>
                    <a:lstStyle/>
                    <a:p>
                      <a:pPr algn="ctr"/>
                      <a:r>
                        <a:rPr lang="en-US" sz="1600" b="1" dirty="0"/>
                        <a:t>-0.11</a:t>
                      </a:r>
                    </a:p>
                  </a:txBody>
                  <a:tcPr marL="119157" marR="119157" marT="59578" marB="59578" anchor="ctr"/>
                </a:tc>
                <a:extLst>
                  <a:ext uri="{0D108BD9-81ED-4DB2-BD59-A6C34878D82A}">
                    <a16:rowId xmlns:a16="http://schemas.microsoft.com/office/drawing/2014/main" val="4239061510"/>
                  </a:ext>
                </a:extLst>
              </a:tr>
            </a:tbl>
          </a:graphicData>
        </a:graphic>
      </p:graphicFrame>
      <p:pic>
        <p:nvPicPr>
          <p:cNvPr id="9" name="Picture 8"/>
          <p:cNvPicPr>
            <a:picLocks noChangeAspect="1"/>
          </p:cNvPicPr>
          <p:nvPr/>
        </p:nvPicPr>
        <p:blipFill>
          <a:blip r:embed="rId3"/>
          <a:stretch>
            <a:fillRect/>
          </a:stretch>
        </p:blipFill>
        <p:spPr>
          <a:xfrm>
            <a:off x="7577698" y="1496202"/>
            <a:ext cx="2997750" cy="1972713"/>
          </a:xfrm>
          <a:prstGeom prst="rect">
            <a:avLst/>
          </a:prstGeom>
        </p:spPr>
      </p:pic>
    </p:spTree>
    <p:extLst>
      <p:ext uri="{BB962C8B-B14F-4D97-AF65-F5344CB8AC3E}">
        <p14:creationId xmlns:p14="http://schemas.microsoft.com/office/powerpoint/2010/main" val="321140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2410" y="0"/>
            <a:ext cx="11727180" cy="684233"/>
          </a:xfrm>
        </p:spPr>
        <p:txBody>
          <a:bodyPr/>
          <a:lstStyle/>
          <a:p>
            <a:r>
              <a:rPr lang="en-US" dirty="0"/>
              <a:t>Gaussian Kernel</a:t>
            </a:r>
          </a:p>
        </p:txBody>
      </p:sp>
      <mc:AlternateContent xmlns:mc="http://schemas.openxmlformats.org/markup-compatibility/2006" xmlns:a14="http://schemas.microsoft.com/office/drawing/2010/main">
        <mc:Choice Requires="a14">
          <p:sp>
            <p:nvSpPr>
              <p:cNvPr id="3" name="TextBox 2"/>
              <p:cNvSpPr txBox="1"/>
              <p:nvPr/>
            </p:nvSpPr>
            <p:spPr>
              <a:xfrm>
                <a:off x="5472353" y="4739030"/>
                <a:ext cx="6338969" cy="11300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cs typeface="Arial" pitchFamily="34" charset="0"/>
                        </a:rPr>
                        <m:t>𝐺</m:t>
                      </m:r>
                      <m:d>
                        <m:dPr>
                          <m:ctrlPr>
                            <a:rPr lang="en-US" sz="3600" b="0" i="1" smtClean="0">
                              <a:latin typeface="Cambria Math" panose="02040503050406030204" pitchFamily="18" charset="0"/>
                              <a:cs typeface="Arial" pitchFamily="34" charset="0"/>
                            </a:rPr>
                          </m:ctrlPr>
                        </m:dPr>
                        <m:e>
                          <m:r>
                            <a:rPr lang="en-US" sz="3600" b="0" i="1" smtClean="0">
                              <a:latin typeface="Cambria Math" panose="02040503050406030204" pitchFamily="18" charset="0"/>
                              <a:cs typeface="Arial" pitchFamily="34" charset="0"/>
                            </a:rPr>
                            <m:t>𝑥</m:t>
                          </m:r>
                          <m:r>
                            <a:rPr lang="en-US" sz="3600" b="0" i="1" smtClean="0">
                              <a:latin typeface="Cambria Math" panose="02040503050406030204" pitchFamily="18" charset="0"/>
                              <a:cs typeface="Arial" pitchFamily="34" charset="0"/>
                            </a:rPr>
                            <m:t>,</m:t>
                          </m:r>
                          <m:r>
                            <a:rPr lang="en-US" sz="3600" b="0" i="1" smtClean="0">
                              <a:latin typeface="Cambria Math" panose="02040503050406030204" pitchFamily="18" charset="0"/>
                              <a:cs typeface="Arial" pitchFamily="34" charset="0"/>
                            </a:rPr>
                            <m:t>𝑦</m:t>
                          </m:r>
                        </m:e>
                      </m:d>
                      <m:r>
                        <a:rPr lang="en-US" sz="3600" b="0" i="1" smtClean="0">
                          <a:latin typeface="Cambria Math" panose="02040503050406030204" pitchFamily="18" charset="0"/>
                          <a:cs typeface="Arial" pitchFamily="34" charset="0"/>
                        </a:rPr>
                        <m:t>=</m:t>
                      </m:r>
                      <m:f>
                        <m:fPr>
                          <m:ctrlPr>
                            <a:rPr lang="en-US" sz="3600" b="0" i="1" smtClean="0">
                              <a:latin typeface="Cambria Math" panose="02040503050406030204" pitchFamily="18" charset="0"/>
                              <a:cs typeface="Arial" pitchFamily="34" charset="0"/>
                            </a:rPr>
                          </m:ctrlPr>
                        </m:fPr>
                        <m:num>
                          <m:r>
                            <a:rPr lang="en-US" sz="3600" b="0" i="1" smtClean="0">
                              <a:latin typeface="Cambria Math" panose="02040503050406030204" pitchFamily="18" charset="0"/>
                              <a:cs typeface="Arial" pitchFamily="34" charset="0"/>
                            </a:rPr>
                            <m:t>1</m:t>
                          </m:r>
                        </m:num>
                        <m:den>
                          <m:r>
                            <a:rPr lang="en-US" sz="3600" b="0" i="1" smtClean="0">
                              <a:latin typeface="Cambria Math" panose="02040503050406030204" pitchFamily="18" charset="0"/>
                              <a:cs typeface="Arial" pitchFamily="34" charset="0"/>
                            </a:rPr>
                            <m:t>2</m:t>
                          </m:r>
                          <m:r>
                            <a:rPr lang="en-US" sz="3600" b="0" i="1" smtClean="0">
                              <a:latin typeface="Cambria Math" panose="02040503050406030204" pitchFamily="18" charset="0"/>
                              <a:ea typeface="Cambria Math" panose="02040503050406030204" pitchFamily="18" charset="0"/>
                              <a:cs typeface="Arial" pitchFamily="34" charset="0"/>
                            </a:rPr>
                            <m:t>𝜋</m:t>
                          </m:r>
                          <m:sSup>
                            <m:sSupPr>
                              <m:ctrlPr>
                                <a:rPr lang="en-US" sz="3600" b="0" i="1" smtClean="0">
                                  <a:latin typeface="Cambria Math" panose="02040503050406030204" pitchFamily="18" charset="0"/>
                                  <a:ea typeface="Cambria Math" panose="02040503050406030204" pitchFamily="18" charset="0"/>
                                  <a:cs typeface="Arial" pitchFamily="34" charset="0"/>
                                </a:rPr>
                              </m:ctrlPr>
                            </m:sSupPr>
                            <m:e>
                              <m:r>
                                <a:rPr lang="en-US" sz="3600" b="0" i="1" smtClean="0">
                                  <a:latin typeface="Cambria Math" panose="02040503050406030204" pitchFamily="18" charset="0"/>
                                  <a:ea typeface="Cambria Math" panose="02040503050406030204" pitchFamily="18" charset="0"/>
                                  <a:cs typeface="Arial" pitchFamily="34" charset="0"/>
                                </a:rPr>
                                <m:t>𝜎</m:t>
                              </m:r>
                            </m:e>
                            <m:sup>
                              <m:r>
                                <a:rPr lang="en-US" sz="3600" b="0" i="1" smtClean="0">
                                  <a:latin typeface="Cambria Math" panose="02040503050406030204" pitchFamily="18" charset="0"/>
                                  <a:ea typeface="Cambria Math" panose="02040503050406030204" pitchFamily="18" charset="0"/>
                                  <a:cs typeface="Arial" pitchFamily="34" charset="0"/>
                                </a:rPr>
                                <m:t>2</m:t>
                              </m:r>
                            </m:sup>
                          </m:sSup>
                        </m:den>
                      </m:f>
                      <m:sSup>
                        <m:sSupPr>
                          <m:ctrlPr>
                            <a:rPr lang="en-US" sz="3600" b="0" i="1" smtClean="0">
                              <a:latin typeface="Cambria Math" panose="02040503050406030204" pitchFamily="18" charset="0"/>
                              <a:cs typeface="Arial" pitchFamily="34" charset="0"/>
                            </a:rPr>
                          </m:ctrlPr>
                        </m:sSupPr>
                        <m:e>
                          <m:r>
                            <a:rPr lang="en-US" sz="3600" b="0" i="1" smtClean="0">
                              <a:latin typeface="Cambria Math" panose="02040503050406030204" pitchFamily="18" charset="0"/>
                              <a:cs typeface="Arial" pitchFamily="34" charset="0"/>
                            </a:rPr>
                            <m:t>𝑒</m:t>
                          </m:r>
                        </m:e>
                        <m:sup>
                          <m:r>
                            <a:rPr lang="en-US" sz="3600" b="0" i="1" smtClean="0">
                              <a:latin typeface="Cambria Math" panose="02040503050406030204" pitchFamily="18" charset="0"/>
                              <a:cs typeface="Arial" pitchFamily="34" charset="0"/>
                            </a:rPr>
                            <m:t>−</m:t>
                          </m:r>
                          <m:f>
                            <m:fPr>
                              <m:ctrlPr>
                                <a:rPr lang="en-US" sz="3600" b="0" i="1" smtClean="0">
                                  <a:latin typeface="Cambria Math" panose="02040503050406030204" pitchFamily="18" charset="0"/>
                                  <a:cs typeface="Arial" pitchFamily="34" charset="0"/>
                                </a:rPr>
                              </m:ctrlPr>
                            </m:fPr>
                            <m:num>
                              <m:sSup>
                                <m:sSupPr>
                                  <m:ctrlPr>
                                    <a:rPr lang="en-US" sz="3600" b="0" i="1" smtClean="0">
                                      <a:latin typeface="Cambria Math" panose="02040503050406030204" pitchFamily="18" charset="0"/>
                                      <a:cs typeface="Arial" pitchFamily="34" charset="0"/>
                                    </a:rPr>
                                  </m:ctrlPr>
                                </m:sSupPr>
                                <m:e>
                                  <m:r>
                                    <a:rPr lang="en-US" sz="3600" b="0" i="1" smtClean="0">
                                      <a:latin typeface="Cambria Math" panose="02040503050406030204" pitchFamily="18" charset="0"/>
                                      <a:cs typeface="Arial" pitchFamily="34" charset="0"/>
                                    </a:rPr>
                                    <m:t>𝑥</m:t>
                                  </m:r>
                                </m:e>
                                <m:sup>
                                  <m:r>
                                    <a:rPr lang="en-US" sz="3600" b="0" i="1" smtClean="0">
                                      <a:latin typeface="Cambria Math" panose="02040503050406030204" pitchFamily="18" charset="0"/>
                                      <a:cs typeface="Arial" pitchFamily="34" charset="0"/>
                                    </a:rPr>
                                    <m:t>2</m:t>
                                  </m:r>
                                </m:sup>
                              </m:sSup>
                              <m:r>
                                <a:rPr lang="en-US" sz="3600" b="0" i="1" smtClean="0">
                                  <a:latin typeface="Cambria Math" panose="02040503050406030204" pitchFamily="18" charset="0"/>
                                  <a:cs typeface="Arial" pitchFamily="34" charset="0"/>
                                </a:rPr>
                                <m:t>+</m:t>
                              </m:r>
                              <m:sSup>
                                <m:sSupPr>
                                  <m:ctrlPr>
                                    <a:rPr lang="en-US" sz="3600" b="0" i="1" smtClean="0">
                                      <a:latin typeface="Cambria Math" panose="02040503050406030204" pitchFamily="18" charset="0"/>
                                      <a:cs typeface="Arial" pitchFamily="34" charset="0"/>
                                    </a:rPr>
                                  </m:ctrlPr>
                                </m:sSupPr>
                                <m:e>
                                  <m:r>
                                    <a:rPr lang="en-US" sz="3600" b="0" i="1" smtClean="0">
                                      <a:latin typeface="Cambria Math" panose="02040503050406030204" pitchFamily="18" charset="0"/>
                                      <a:cs typeface="Arial" pitchFamily="34" charset="0"/>
                                    </a:rPr>
                                    <m:t>𝑦</m:t>
                                  </m:r>
                                </m:e>
                                <m:sup>
                                  <m:r>
                                    <a:rPr lang="en-US" sz="3600" b="0" i="1" smtClean="0">
                                      <a:latin typeface="Cambria Math" panose="02040503050406030204" pitchFamily="18" charset="0"/>
                                      <a:cs typeface="Arial" pitchFamily="34" charset="0"/>
                                    </a:rPr>
                                    <m:t>2</m:t>
                                  </m:r>
                                </m:sup>
                              </m:sSup>
                            </m:num>
                            <m:den>
                              <m:r>
                                <a:rPr lang="en-US" sz="3600" b="0" i="1" smtClean="0">
                                  <a:latin typeface="Cambria Math" panose="02040503050406030204" pitchFamily="18" charset="0"/>
                                  <a:cs typeface="Arial" pitchFamily="34" charset="0"/>
                                </a:rPr>
                                <m:t>2</m:t>
                              </m:r>
                              <m:sSup>
                                <m:sSupPr>
                                  <m:ctrlPr>
                                    <a:rPr lang="en-US" sz="3600" b="0" i="1" smtClean="0">
                                      <a:latin typeface="Cambria Math" panose="02040503050406030204" pitchFamily="18" charset="0"/>
                                      <a:ea typeface="Cambria Math" panose="02040503050406030204" pitchFamily="18" charset="0"/>
                                      <a:cs typeface="Arial" pitchFamily="34" charset="0"/>
                                    </a:rPr>
                                  </m:ctrlPr>
                                </m:sSupPr>
                                <m:e>
                                  <m:r>
                                    <a:rPr lang="en-US" sz="3600" b="0" i="1" smtClean="0">
                                      <a:latin typeface="Cambria Math" panose="02040503050406030204" pitchFamily="18" charset="0"/>
                                      <a:ea typeface="Cambria Math" panose="02040503050406030204" pitchFamily="18" charset="0"/>
                                      <a:cs typeface="Arial" pitchFamily="34" charset="0"/>
                                    </a:rPr>
                                    <m:t>𝜎</m:t>
                                  </m:r>
                                </m:e>
                                <m:sup>
                                  <m:r>
                                    <a:rPr lang="en-US" sz="3600" b="0" i="1" smtClean="0">
                                      <a:latin typeface="Cambria Math" panose="02040503050406030204" pitchFamily="18" charset="0"/>
                                      <a:ea typeface="Cambria Math" panose="02040503050406030204" pitchFamily="18" charset="0"/>
                                      <a:cs typeface="Arial" pitchFamily="34" charset="0"/>
                                    </a:rPr>
                                    <m:t>2</m:t>
                                  </m:r>
                                </m:sup>
                              </m:sSup>
                            </m:den>
                          </m:f>
                        </m:sup>
                      </m:sSup>
                    </m:oMath>
                  </m:oMathPara>
                </a14:m>
                <a:endParaRPr lang="en-US" sz="3600" dirty="0">
                  <a:latin typeface="Arial" pitchFamily="34" charset="0"/>
                  <a:cs typeface="Arial"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472353" y="4739030"/>
                <a:ext cx="6338969" cy="1130053"/>
              </a:xfrm>
              <a:prstGeom prst="rect">
                <a:avLst/>
              </a:prstGeom>
              <a:blipFill>
                <a:blip r:embed="rId2"/>
                <a:stretch>
                  <a:fillRect/>
                </a:stretch>
              </a:blipFill>
            </p:spPr>
            <p:txBody>
              <a:bodyPr/>
              <a:lstStyle/>
              <a:p>
                <a:r>
                  <a:rPr lang="en-US">
                    <a:noFill/>
                  </a:rPr>
                  <a:t> </a:t>
                </a:r>
              </a:p>
            </p:txBody>
          </p:sp>
        </mc:Fallback>
      </mc:AlternateContent>
      <p:pic>
        <p:nvPicPr>
          <p:cNvPr id="3073" name="Picture 1" descr="C:\Users\cmyeum\AppData\Local\Temp\ConnectorClipboard6191466968647178601\image154948039660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10" y="1439570"/>
            <a:ext cx="762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143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2410" y="0"/>
            <a:ext cx="11727180" cy="684233"/>
          </a:xfrm>
        </p:spPr>
        <p:txBody>
          <a:bodyPr/>
          <a:lstStyle/>
          <a:p>
            <a:r>
              <a:rPr lang="en-US" dirty="0"/>
              <a:t>Gaussian Filter</a:t>
            </a:r>
          </a:p>
        </p:txBody>
      </p:sp>
      <p:pic>
        <p:nvPicPr>
          <p:cNvPr id="3" name="Picture 2"/>
          <p:cNvPicPr>
            <a:picLocks noChangeAspect="1"/>
          </p:cNvPicPr>
          <p:nvPr/>
        </p:nvPicPr>
        <p:blipFill>
          <a:blip r:embed="rId2"/>
          <a:stretch>
            <a:fillRect/>
          </a:stretch>
        </p:blipFill>
        <p:spPr>
          <a:xfrm>
            <a:off x="232410" y="1113684"/>
            <a:ext cx="5577795" cy="5604388"/>
          </a:xfrm>
          <a:prstGeom prst="rect">
            <a:avLst/>
          </a:prstGeom>
        </p:spPr>
      </p:pic>
      <p:pic>
        <p:nvPicPr>
          <p:cNvPr id="4097" name="Picture 1" descr="C:\Users\cmyeum\AppData\Local\Temp\ConnectorClipboard6191466968647178601\image154948083434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4620" y="1657350"/>
            <a:ext cx="5334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203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Image as Functions (Continue)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7757" y="1309210"/>
            <a:ext cx="3516923" cy="2286000"/>
          </a:xfrm>
          <a:prstGeom prst="rect">
            <a:avLst/>
          </a:prstGeom>
        </p:spPr>
      </p:pic>
      <p:pic>
        <p:nvPicPr>
          <p:cNvPr id="9" name="Picture 8"/>
          <p:cNvPicPr>
            <a:picLocks noChangeAspect="1"/>
          </p:cNvPicPr>
          <p:nvPr/>
        </p:nvPicPr>
        <p:blipFill rotWithShape="1">
          <a:blip r:embed="rId3"/>
          <a:srcRect l="12656" t="14324" r="12500" b="12207"/>
          <a:stretch/>
        </p:blipFill>
        <p:spPr>
          <a:xfrm>
            <a:off x="5394960" y="2579904"/>
            <a:ext cx="6251311" cy="3171333"/>
          </a:xfrm>
          <a:prstGeom prst="rect">
            <a:avLst/>
          </a:prstGeom>
        </p:spPr>
      </p:pic>
      <p:cxnSp>
        <p:nvCxnSpPr>
          <p:cNvPr id="8" name="Straight Arrow Connector 7"/>
          <p:cNvCxnSpPr/>
          <p:nvPr/>
        </p:nvCxnSpPr>
        <p:spPr>
          <a:xfrm>
            <a:off x="7227570" y="2406061"/>
            <a:ext cx="930651" cy="1844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695123" y="2406061"/>
            <a:ext cx="532447" cy="5962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7232274" y="1657703"/>
            <a:ext cx="356" cy="7631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4"/>
          <a:stretch>
            <a:fillRect/>
          </a:stretch>
        </p:blipFill>
        <p:spPr>
          <a:xfrm>
            <a:off x="542420" y="3802435"/>
            <a:ext cx="5211631" cy="3211097"/>
          </a:xfrm>
          <a:prstGeom prst="rect">
            <a:avLst/>
          </a:prstGeom>
        </p:spPr>
      </p:pic>
      <p:pic>
        <p:nvPicPr>
          <p:cNvPr id="24" name="Picture 23"/>
          <p:cNvPicPr>
            <a:picLocks noChangeAspect="1"/>
          </p:cNvPicPr>
          <p:nvPr/>
        </p:nvPicPr>
        <p:blipFill rotWithShape="1">
          <a:blip r:embed="rId5"/>
          <a:srcRect l="80714" r="7143"/>
          <a:stretch/>
        </p:blipFill>
        <p:spPr>
          <a:xfrm>
            <a:off x="11324773" y="1962503"/>
            <a:ext cx="647700" cy="4000500"/>
          </a:xfrm>
          <a:prstGeom prst="rect">
            <a:avLst/>
          </a:prstGeom>
        </p:spPr>
      </p:pic>
      <p:sp>
        <p:nvSpPr>
          <p:cNvPr id="25" name="TextBox 24"/>
          <p:cNvSpPr txBox="1"/>
          <p:nvPr/>
        </p:nvSpPr>
        <p:spPr>
          <a:xfrm>
            <a:off x="-180482" y="1239149"/>
            <a:ext cx="1663700" cy="461665"/>
          </a:xfrm>
          <a:prstGeom prst="rect">
            <a:avLst/>
          </a:prstGeom>
          <a:noFill/>
        </p:spPr>
        <p:txBody>
          <a:bodyPr wrap="square" rtlCol="0">
            <a:spAutoFit/>
          </a:bodyPr>
          <a:lstStyle/>
          <a:p>
            <a:pPr algn="ctr"/>
            <a:r>
              <a:rPr lang="en-US" sz="2400" dirty="0">
                <a:cs typeface="Arial" pitchFamily="34" charset="0"/>
              </a:rPr>
              <a:t>RGB</a:t>
            </a:r>
          </a:p>
        </p:txBody>
      </p:sp>
      <p:sp>
        <p:nvSpPr>
          <p:cNvPr id="26" name="TextBox 25"/>
          <p:cNvSpPr txBox="1"/>
          <p:nvPr/>
        </p:nvSpPr>
        <p:spPr>
          <a:xfrm>
            <a:off x="-180482" y="4058009"/>
            <a:ext cx="1663700" cy="461665"/>
          </a:xfrm>
          <a:prstGeom prst="rect">
            <a:avLst/>
          </a:prstGeom>
          <a:noFill/>
        </p:spPr>
        <p:txBody>
          <a:bodyPr wrap="square" rtlCol="0">
            <a:spAutoFit/>
          </a:bodyPr>
          <a:lstStyle/>
          <a:p>
            <a:pPr algn="ctr"/>
            <a:r>
              <a:rPr lang="en-US" sz="2400" dirty="0">
                <a:cs typeface="Arial" pitchFamily="34" charset="0"/>
              </a:rPr>
              <a:t>Gray</a:t>
            </a:r>
          </a:p>
        </p:txBody>
      </p:sp>
      <p:sp>
        <p:nvSpPr>
          <p:cNvPr id="27" name="TextBox 26"/>
          <p:cNvSpPr txBox="1"/>
          <p:nvPr/>
        </p:nvSpPr>
        <p:spPr>
          <a:xfrm>
            <a:off x="7227570" y="2065057"/>
            <a:ext cx="1663700" cy="461665"/>
          </a:xfrm>
          <a:prstGeom prst="rect">
            <a:avLst/>
          </a:prstGeom>
          <a:noFill/>
        </p:spPr>
        <p:txBody>
          <a:bodyPr wrap="square" rtlCol="0">
            <a:spAutoFit/>
          </a:bodyPr>
          <a:lstStyle/>
          <a:p>
            <a:pPr algn="ctr"/>
            <a:r>
              <a:rPr lang="en-US" sz="2400" b="1" dirty="0">
                <a:cs typeface="Arial" pitchFamily="34" charset="0"/>
              </a:rPr>
              <a:t>X</a:t>
            </a:r>
          </a:p>
        </p:txBody>
      </p:sp>
      <p:sp>
        <p:nvSpPr>
          <p:cNvPr id="28" name="TextBox 27"/>
          <p:cNvSpPr txBox="1"/>
          <p:nvPr/>
        </p:nvSpPr>
        <p:spPr>
          <a:xfrm>
            <a:off x="5825772" y="2380669"/>
            <a:ext cx="1663700" cy="461665"/>
          </a:xfrm>
          <a:prstGeom prst="rect">
            <a:avLst/>
          </a:prstGeom>
          <a:noFill/>
        </p:spPr>
        <p:txBody>
          <a:bodyPr wrap="square" rtlCol="0">
            <a:spAutoFit/>
          </a:bodyPr>
          <a:lstStyle/>
          <a:p>
            <a:pPr algn="ctr"/>
            <a:r>
              <a:rPr lang="en-US" sz="2400" b="1" dirty="0">
                <a:cs typeface="Arial" pitchFamily="34" charset="0"/>
              </a:rPr>
              <a:t>Y</a:t>
            </a:r>
          </a:p>
        </p:txBody>
      </p:sp>
      <p:sp>
        <p:nvSpPr>
          <p:cNvPr id="29" name="TextBox 28"/>
          <p:cNvSpPr txBox="1"/>
          <p:nvPr/>
        </p:nvSpPr>
        <p:spPr>
          <a:xfrm>
            <a:off x="6979312" y="1434642"/>
            <a:ext cx="1663700" cy="461665"/>
          </a:xfrm>
          <a:prstGeom prst="rect">
            <a:avLst/>
          </a:prstGeom>
          <a:noFill/>
        </p:spPr>
        <p:txBody>
          <a:bodyPr wrap="square" rtlCol="0">
            <a:spAutoFit/>
          </a:bodyPr>
          <a:lstStyle/>
          <a:p>
            <a:pPr algn="ctr"/>
            <a:r>
              <a:rPr lang="en-US" sz="2400" b="1" dirty="0">
                <a:cs typeface="Arial" pitchFamily="34" charset="0"/>
              </a:rPr>
              <a:t>f(X, Y)</a:t>
            </a:r>
          </a:p>
        </p:txBody>
      </p:sp>
    </p:spTree>
    <p:extLst>
      <p:ext uri="{BB962C8B-B14F-4D97-AF65-F5344CB8AC3E}">
        <p14:creationId xmlns:p14="http://schemas.microsoft.com/office/powerpoint/2010/main" val="2475032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Effect of Gaussian Window Sizes</a:t>
            </a:r>
          </a:p>
        </p:txBody>
      </p:sp>
      <p:pic>
        <p:nvPicPr>
          <p:cNvPr id="5121" name="Picture 1" descr="C:\Users\cmyeum\AppData\Local\Temp\ConnectorClipboard6191466968647178601\image15494811329000.png"/>
          <p:cNvPicPr>
            <a:picLocks noChangeAspect="1" noChangeArrowheads="1"/>
          </p:cNvPicPr>
          <p:nvPr/>
        </p:nvPicPr>
        <p:blipFill rotWithShape="1">
          <a:blip r:embed="rId2">
            <a:extLst>
              <a:ext uri="{28A0092B-C50C-407E-A947-70E740481C1C}">
                <a14:useLocalDpi xmlns:a14="http://schemas.microsoft.com/office/drawing/2010/main" val="0"/>
              </a:ext>
            </a:extLst>
          </a:blip>
          <a:srcRect r="8116"/>
          <a:stretch/>
        </p:blipFill>
        <p:spPr bwMode="auto">
          <a:xfrm>
            <a:off x="1093470" y="1165860"/>
            <a:ext cx="10999470" cy="448913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5188405" y="4907518"/>
                <a:ext cx="4247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itchFamily="34" charset="0"/>
                        </a:rPr>
                        <m:t>𝑓</m:t>
                      </m:r>
                      <m:r>
                        <a:rPr lang="en-US" sz="2400" b="0" i="1" smtClean="0">
                          <a:latin typeface="Cambria Math" panose="02040503050406030204" pitchFamily="18" charset="0"/>
                          <a:cs typeface="Arial" pitchFamily="34" charset="0"/>
                        </a:rPr>
                        <m:t>1</m:t>
                      </m:r>
                    </m:oMath>
                  </m:oMathPara>
                </a14:m>
                <a:endParaRPr lang="en-US" sz="2400" dirty="0">
                  <a:latin typeface="Arial" pitchFamily="34" charset="0"/>
                  <a:cs typeface="Arial"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188405" y="4907518"/>
                <a:ext cx="424795" cy="369332"/>
              </a:xfrm>
              <a:prstGeom prst="rect">
                <a:avLst/>
              </a:prstGeom>
              <a:blipFill>
                <a:blip r:embed="rId3"/>
                <a:stretch>
                  <a:fillRect l="-22857" r="-22857" b="-377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7161985" y="4907518"/>
                <a:ext cx="4247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itchFamily="34" charset="0"/>
                        </a:rPr>
                        <m:t>𝑓</m:t>
                      </m:r>
                      <m:r>
                        <a:rPr lang="en-US" sz="2400" b="0" i="1" smtClean="0">
                          <a:latin typeface="Cambria Math" panose="02040503050406030204" pitchFamily="18" charset="0"/>
                          <a:cs typeface="Arial" pitchFamily="34" charset="0"/>
                        </a:rPr>
                        <m:t>2</m:t>
                      </m:r>
                    </m:oMath>
                  </m:oMathPara>
                </a14:m>
                <a:endParaRPr lang="en-US" sz="2400" dirty="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161985" y="4907518"/>
                <a:ext cx="424795" cy="369332"/>
              </a:xfrm>
              <a:prstGeom prst="rect">
                <a:avLst/>
              </a:prstGeom>
              <a:blipFill>
                <a:blip r:embed="rId4"/>
                <a:stretch>
                  <a:fillRect l="-24286" r="-21429" b="-377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9074605" y="4907518"/>
                <a:ext cx="4247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itchFamily="34" charset="0"/>
                        </a:rPr>
                        <m:t>𝑓</m:t>
                      </m:r>
                      <m:r>
                        <a:rPr lang="en-US" sz="2400" b="0" i="1" smtClean="0">
                          <a:latin typeface="Cambria Math" panose="02040503050406030204" pitchFamily="18" charset="0"/>
                          <a:cs typeface="Arial" pitchFamily="34" charset="0"/>
                        </a:rPr>
                        <m:t>3</m:t>
                      </m:r>
                    </m:oMath>
                  </m:oMathPara>
                </a14:m>
                <a:endParaRPr lang="en-US" sz="2400" dirty="0">
                  <a:latin typeface="Arial" pitchFamily="34" charset="0"/>
                  <a:cs typeface="Arial"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074605" y="4907518"/>
                <a:ext cx="424796" cy="369332"/>
              </a:xfrm>
              <a:prstGeom prst="rect">
                <a:avLst/>
              </a:prstGeom>
              <a:blipFill>
                <a:blip r:embed="rId5"/>
                <a:stretch>
                  <a:fillRect l="-24638" r="-23188" b="-377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0987225" y="4907518"/>
                <a:ext cx="4247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itchFamily="34" charset="0"/>
                        </a:rPr>
                        <m:t>𝑓</m:t>
                      </m:r>
                      <m:r>
                        <a:rPr lang="en-US" sz="2400" b="0" i="1" smtClean="0">
                          <a:latin typeface="Cambria Math" panose="02040503050406030204" pitchFamily="18" charset="0"/>
                          <a:cs typeface="Arial" pitchFamily="34" charset="0"/>
                        </a:rPr>
                        <m:t>4</m:t>
                      </m:r>
                    </m:oMath>
                  </m:oMathPara>
                </a14:m>
                <a:endParaRPr lang="en-US" sz="2400" dirty="0">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0987225" y="4907518"/>
                <a:ext cx="424795" cy="369332"/>
              </a:xfrm>
              <a:prstGeom prst="rect">
                <a:avLst/>
              </a:prstGeom>
              <a:blipFill>
                <a:blip r:embed="rId6"/>
                <a:stretch>
                  <a:fillRect l="-22857" r="-22857" b="-37705"/>
                </a:stretch>
              </a:blipFill>
            </p:spPr>
            <p:txBody>
              <a:bodyPr/>
              <a:lstStyle/>
              <a:p>
                <a:r>
                  <a:rPr lang="en-US">
                    <a:noFill/>
                  </a:rPr>
                  <a:t> </a:t>
                </a:r>
              </a:p>
            </p:txBody>
          </p:sp>
        </mc:Fallback>
      </mc:AlternateContent>
      <p:pic>
        <p:nvPicPr>
          <p:cNvPr id="3" name="Picture 2"/>
          <p:cNvPicPr>
            <a:picLocks noChangeAspect="1"/>
          </p:cNvPicPr>
          <p:nvPr/>
        </p:nvPicPr>
        <p:blipFill>
          <a:blip r:embed="rId7"/>
          <a:stretch>
            <a:fillRect/>
          </a:stretch>
        </p:blipFill>
        <p:spPr>
          <a:xfrm>
            <a:off x="100012" y="5378767"/>
            <a:ext cx="4067175" cy="1343025"/>
          </a:xfrm>
          <a:prstGeom prst="rect">
            <a:avLst/>
          </a:prstGeom>
        </p:spPr>
      </p:pic>
      <p:sp>
        <p:nvSpPr>
          <p:cNvPr id="8" name="TextBox 7">
            <a:extLst>
              <a:ext uri="{FF2B5EF4-FFF2-40B4-BE49-F238E27FC236}">
                <a16:creationId xmlns:a16="http://schemas.microsoft.com/office/drawing/2014/main" id="{8A10D1D5-EF8E-4909-B491-B1CEF9B6F2E9}"/>
              </a:ext>
            </a:extLst>
          </p:cNvPr>
          <p:cNvSpPr txBox="1"/>
          <p:nvPr/>
        </p:nvSpPr>
        <p:spPr>
          <a:xfrm>
            <a:off x="4947004" y="5322808"/>
            <a:ext cx="907595" cy="369332"/>
          </a:xfrm>
          <a:prstGeom prst="rect">
            <a:avLst/>
          </a:prstGeom>
          <a:noFill/>
        </p:spPr>
        <p:txBody>
          <a:bodyPr wrap="square" rtlCol="0">
            <a:spAutoFit/>
          </a:bodyPr>
          <a:lstStyle/>
          <a:p>
            <a:r>
              <a:rPr lang="en-CA" dirty="0">
                <a:latin typeface="Arial" pitchFamily="34" charset="0"/>
                <a:cs typeface="Arial" pitchFamily="34" charset="0"/>
              </a:rPr>
              <a:t>Std=1</a:t>
            </a:r>
          </a:p>
        </p:txBody>
      </p:sp>
      <p:sp>
        <p:nvSpPr>
          <p:cNvPr id="10" name="TextBox 9">
            <a:extLst>
              <a:ext uri="{FF2B5EF4-FFF2-40B4-BE49-F238E27FC236}">
                <a16:creationId xmlns:a16="http://schemas.microsoft.com/office/drawing/2014/main" id="{ACF293C3-E130-4F97-A366-EE7AE91A54F3}"/>
              </a:ext>
            </a:extLst>
          </p:cNvPr>
          <p:cNvSpPr txBox="1"/>
          <p:nvPr/>
        </p:nvSpPr>
        <p:spPr>
          <a:xfrm>
            <a:off x="6920584" y="5332214"/>
            <a:ext cx="1104231" cy="369332"/>
          </a:xfrm>
          <a:prstGeom prst="rect">
            <a:avLst/>
          </a:prstGeom>
          <a:noFill/>
        </p:spPr>
        <p:txBody>
          <a:bodyPr wrap="square" rtlCol="0">
            <a:spAutoFit/>
          </a:bodyPr>
          <a:lstStyle/>
          <a:p>
            <a:r>
              <a:rPr lang="en-CA" dirty="0">
                <a:latin typeface="Arial" pitchFamily="34" charset="0"/>
                <a:cs typeface="Arial" pitchFamily="34" charset="0"/>
              </a:rPr>
              <a:t>Std=5</a:t>
            </a:r>
          </a:p>
        </p:txBody>
      </p:sp>
      <p:sp>
        <p:nvSpPr>
          <p:cNvPr id="11" name="TextBox 10">
            <a:extLst>
              <a:ext uri="{FF2B5EF4-FFF2-40B4-BE49-F238E27FC236}">
                <a16:creationId xmlns:a16="http://schemas.microsoft.com/office/drawing/2014/main" id="{E3ED0752-EE08-4BA2-9E3D-EC50028D2C08}"/>
              </a:ext>
            </a:extLst>
          </p:cNvPr>
          <p:cNvSpPr txBox="1"/>
          <p:nvPr/>
        </p:nvSpPr>
        <p:spPr>
          <a:xfrm>
            <a:off x="8836450" y="5285661"/>
            <a:ext cx="1104231" cy="369332"/>
          </a:xfrm>
          <a:prstGeom prst="rect">
            <a:avLst/>
          </a:prstGeom>
          <a:noFill/>
        </p:spPr>
        <p:txBody>
          <a:bodyPr wrap="square" rtlCol="0">
            <a:spAutoFit/>
          </a:bodyPr>
          <a:lstStyle/>
          <a:p>
            <a:r>
              <a:rPr lang="en-CA" dirty="0">
                <a:latin typeface="Arial" pitchFamily="34" charset="0"/>
                <a:cs typeface="Arial" pitchFamily="34" charset="0"/>
              </a:rPr>
              <a:t>Std=10</a:t>
            </a:r>
          </a:p>
        </p:txBody>
      </p:sp>
      <p:sp>
        <p:nvSpPr>
          <p:cNvPr id="12" name="TextBox 11">
            <a:extLst>
              <a:ext uri="{FF2B5EF4-FFF2-40B4-BE49-F238E27FC236}">
                <a16:creationId xmlns:a16="http://schemas.microsoft.com/office/drawing/2014/main" id="{E95C490C-DC47-40FA-9BF4-157E7CAE81F2}"/>
              </a:ext>
            </a:extLst>
          </p:cNvPr>
          <p:cNvSpPr txBox="1"/>
          <p:nvPr/>
        </p:nvSpPr>
        <p:spPr>
          <a:xfrm>
            <a:off x="10802184" y="5256251"/>
            <a:ext cx="1104231" cy="369332"/>
          </a:xfrm>
          <a:prstGeom prst="rect">
            <a:avLst/>
          </a:prstGeom>
          <a:noFill/>
        </p:spPr>
        <p:txBody>
          <a:bodyPr wrap="square" rtlCol="0">
            <a:spAutoFit/>
          </a:bodyPr>
          <a:lstStyle/>
          <a:p>
            <a:r>
              <a:rPr lang="en-CA" dirty="0">
                <a:latin typeface="Arial" pitchFamily="34" charset="0"/>
                <a:cs typeface="Arial" pitchFamily="34" charset="0"/>
              </a:rPr>
              <a:t>Std=30</a:t>
            </a:r>
          </a:p>
        </p:txBody>
      </p:sp>
    </p:spTree>
    <p:extLst>
      <p:ext uri="{BB962C8B-B14F-4D97-AF65-F5344CB8AC3E}">
        <p14:creationId xmlns:p14="http://schemas.microsoft.com/office/powerpoint/2010/main" val="1097191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Challenges (template matching) !!!!!!</a:t>
            </a:r>
          </a:p>
        </p:txBody>
      </p:sp>
      <p:pic>
        <p:nvPicPr>
          <p:cNvPr id="3" name="Picture 2"/>
          <p:cNvPicPr>
            <a:picLocks noChangeAspect="1"/>
          </p:cNvPicPr>
          <p:nvPr/>
        </p:nvPicPr>
        <p:blipFill rotWithShape="1">
          <a:blip r:embed="rId2"/>
          <a:srcRect r="60061"/>
          <a:stretch/>
        </p:blipFill>
        <p:spPr>
          <a:xfrm>
            <a:off x="1213485" y="1927860"/>
            <a:ext cx="3769995" cy="3497466"/>
          </a:xfrm>
          <a:prstGeom prst="rect">
            <a:avLst/>
          </a:prstGeom>
        </p:spPr>
      </p:pic>
      <p:pic>
        <p:nvPicPr>
          <p:cNvPr id="4" name="Picture 3"/>
          <p:cNvPicPr>
            <a:picLocks noChangeAspect="1"/>
          </p:cNvPicPr>
          <p:nvPr/>
        </p:nvPicPr>
        <p:blipFill rotWithShape="1">
          <a:blip r:embed="rId2"/>
          <a:srcRect l="42856" t="34987" r="46179" b="35576"/>
          <a:stretch/>
        </p:blipFill>
        <p:spPr>
          <a:xfrm>
            <a:off x="6841551" y="1974451"/>
            <a:ext cx="1432560" cy="1424940"/>
          </a:xfrm>
          <a:prstGeom prst="rect">
            <a:avLst/>
          </a:prstGeom>
        </p:spPr>
      </p:pic>
      <p:pic>
        <p:nvPicPr>
          <p:cNvPr id="5" name="Picture 4"/>
          <p:cNvPicPr>
            <a:picLocks noChangeAspect="1"/>
          </p:cNvPicPr>
          <p:nvPr/>
        </p:nvPicPr>
        <p:blipFill rotWithShape="1">
          <a:blip r:embed="rId2"/>
          <a:srcRect l="42856" t="34987" r="46179" b="35576"/>
          <a:stretch/>
        </p:blipFill>
        <p:spPr>
          <a:xfrm rot="1800049">
            <a:off x="9471659" y="2190551"/>
            <a:ext cx="1432560" cy="1424940"/>
          </a:xfrm>
          <a:prstGeom prst="rect">
            <a:avLst/>
          </a:prstGeom>
        </p:spPr>
      </p:pic>
      <p:pic>
        <p:nvPicPr>
          <p:cNvPr id="6" name="Picture 5"/>
          <p:cNvPicPr>
            <a:picLocks noChangeAspect="1"/>
          </p:cNvPicPr>
          <p:nvPr/>
        </p:nvPicPr>
        <p:blipFill rotWithShape="1">
          <a:blip r:embed="rId2"/>
          <a:srcRect l="42856" t="34987" r="46179" b="35576"/>
          <a:stretch/>
        </p:blipFill>
        <p:spPr>
          <a:xfrm>
            <a:off x="7071372" y="4285851"/>
            <a:ext cx="486459" cy="483871"/>
          </a:xfrm>
          <a:prstGeom prst="rect">
            <a:avLst/>
          </a:prstGeom>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42856" t="34987" r="46179" b="35576"/>
          <a:stretch/>
        </p:blipFill>
        <p:spPr>
          <a:xfrm>
            <a:off x="8386939" y="4375386"/>
            <a:ext cx="1171016" cy="1164786"/>
          </a:xfrm>
          <a:prstGeom prst="rect">
            <a:avLst/>
          </a:prstGeom>
        </p:spPr>
      </p:pic>
      <p:pic>
        <p:nvPicPr>
          <p:cNvPr id="7170" name="Picture 2" descr="Image result for do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6600" y="4462382"/>
            <a:ext cx="1077790" cy="1077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646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Applications: Convolution Neural Network</a:t>
            </a:r>
          </a:p>
        </p:txBody>
      </p:sp>
      <p:sp>
        <p:nvSpPr>
          <p:cNvPr id="4" name="Rectangle 3"/>
          <p:cNvSpPr/>
          <p:nvPr/>
        </p:nvSpPr>
        <p:spPr>
          <a:xfrm>
            <a:off x="640080" y="5932854"/>
            <a:ext cx="8907780" cy="369332"/>
          </a:xfrm>
          <a:prstGeom prst="rect">
            <a:avLst/>
          </a:prstGeom>
        </p:spPr>
        <p:txBody>
          <a:bodyPr wrap="square">
            <a:spAutoFit/>
          </a:bodyPr>
          <a:lstStyle/>
          <a:p>
            <a:r>
              <a:rPr lang="en-US" dirty="0">
                <a:hlinkClick r:id="rId2"/>
              </a:rPr>
              <a:t>http://web.eecs.umich.edu/~honglak/icml09-ConvolutionalDeepBeliefNetworks.pdf</a:t>
            </a:r>
            <a:r>
              <a:rPr lang="en-US" dirty="0"/>
              <a:t> </a:t>
            </a:r>
          </a:p>
        </p:txBody>
      </p:sp>
      <p:pic>
        <p:nvPicPr>
          <p:cNvPr id="5" name="Picture 4"/>
          <p:cNvPicPr>
            <a:picLocks noChangeAspect="1"/>
          </p:cNvPicPr>
          <p:nvPr/>
        </p:nvPicPr>
        <p:blipFill>
          <a:blip r:embed="rId3"/>
          <a:stretch>
            <a:fillRect/>
          </a:stretch>
        </p:blipFill>
        <p:spPr>
          <a:xfrm>
            <a:off x="71437" y="1549400"/>
            <a:ext cx="12049125" cy="3325717"/>
          </a:xfrm>
          <a:prstGeom prst="rect">
            <a:avLst/>
          </a:prstGeom>
        </p:spPr>
      </p:pic>
    </p:spTree>
    <p:extLst>
      <p:ext uri="{BB962C8B-B14F-4D97-AF65-F5344CB8AC3E}">
        <p14:creationId xmlns:p14="http://schemas.microsoft.com/office/powerpoint/2010/main" val="451464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6AD31E-D965-4D1E-8A68-560B6DC2067E}"/>
              </a:ext>
            </a:extLst>
          </p:cNvPr>
          <p:cNvSpPr>
            <a:spLocks noGrp="1"/>
          </p:cNvSpPr>
          <p:nvPr>
            <p:ph type="body" sz="quarter" idx="10"/>
          </p:nvPr>
        </p:nvSpPr>
        <p:spPr/>
        <p:txBody>
          <a:bodyPr/>
          <a:lstStyle/>
          <a:p>
            <a:r>
              <a:rPr lang="en-CA" dirty="0"/>
              <a:t>Linear Filtering?</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8A4BD2E-520A-4FC7-86F3-F9377222D62C}"/>
                  </a:ext>
                </a:extLst>
              </p:cNvPr>
              <p:cNvSpPr/>
              <p:nvPr/>
            </p:nvSpPr>
            <p:spPr>
              <a:xfrm>
                <a:off x="559433" y="1186943"/>
                <a:ext cx="11098533" cy="334784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b="1" dirty="0">
                    <a:latin typeface="Arial" pitchFamily="34" charset="0"/>
                    <a:cs typeface="Arial" pitchFamily="34" charset="0"/>
                  </a:rPr>
                  <a:t>Filtering</a:t>
                </a:r>
                <a:r>
                  <a:rPr lang="en-US" sz="2400" dirty="0">
                    <a:latin typeface="Arial" pitchFamily="34" charset="0"/>
                    <a:cs typeface="Arial" pitchFamily="34" charset="0"/>
                  </a:rPr>
                  <a:t>: Modify or enhance data using a function (i.e. convolution kernel)</a:t>
                </a:r>
              </a:p>
              <a:p>
                <a:pPr marL="342900" indent="-342900" algn="just">
                  <a:lnSpc>
                    <a:spcPct val="150000"/>
                  </a:lnSpc>
                  <a:buFont typeface="Arial" panose="020B0604020202020204" pitchFamily="34" charset="0"/>
                  <a:buChar char="•"/>
                </a:pPr>
                <a:r>
                  <a:rPr lang="en-US" sz="2400" b="1" dirty="0">
                    <a:latin typeface="Arial" pitchFamily="34" charset="0"/>
                    <a:cs typeface="Arial" pitchFamily="34" charset="0"/>
                  </a:rPr>
                  <a:t>Linear</a:t>
                </a:r>
                <a:r>
                  <a:rPr lang="en-US" sz="2400" dirty="0">
                    <a:latin typeface="Arial" pitchFamily="34" charset="0"/>
                    <a:cs typeface="Arial" pitchFamily="34" charset="0"/>
                  </a:rPr>
                  <a:t>: The function follows linear properties of scaling and superposition.</a:t>
                </a:r>
              </a:p>
              <a:p>
                <a:pPr marL="800100" lvl="1" indent="-342900" algn="just">
                  <a:lnSpc>
                    <a:spcPct val="150000"/>
                  </a:lnSpc>
                  <a:buFont typeface="Arial" panose="020B0604020202020204" pitchFamily="34" charset="0"/>
                  <a:buChar char="•"/>
                </a:pPr>
                <a:r>
                  <a:rPr lang="en-US" sz="2400" dirty="0">
                    <a:latin typeface="Arial" pitchFamily="34" charset="0"/>
                    <a:cs typeface="Arial" pitchFamily="34" charset="0"/>
                  </a:rPr>
                  <a:t>Superposition:</a:t>
                </a:r>
                <a:r>
                  <a:rPr lang="en-US" sz="2400" dirty="0">
                    <a:cs typeface="Arial" pitchFamily="34" charset="0"/>
                  </a:rPr>
                  <a:t> </a:t>
                </a:r>
                <a14:m>
                  <m:oMath xmlns:m="http://schemas.openxmlformats.org/officeDocument/2006/math">
                    <m:r>
                      <m:rPr>
                        <m:sty m:val="p"/>
                      </m:rPr>
                      <a:rPr lang="en-CA" sz="2400" b="0" i="0" smtClean="0">
                        <a:latin typeface="Cambria Math" panose="02040503050406030204" pitchFamily="18" charset="0"/>
                        <a:cs typeface="Arial" pitchFamily="34" charset="0"/>
                      </a:rPr>
                      <m:t>h</m:t>
                    </m:r>
                    <m:d>
                      <m:dPr>
                        <m:ctrlPr>
                          <a:rPr lang="en-CA" sz="2400" b="0" i="1" smtClean="0">
                            <a:latin typeface="Cambria Math" panose="02040503050406030204" pitchFamily="18" charset="0"/>
                            <a:cs typeface="Arial" pitchFamily="34" charset="0"/>
                          </a:rPr>
                        </m:ctrlPr>
                      </m:dPr>
                      <m:e>
                        <m:r>
                          <a:rPr lang="en-CA" sz="2400" b="0" i="1" smtClean="0">
                            <a:latin typeface="Cambria Math" panose="02040503050406030204" pitchFamily="18" charset="0"/>
                            <a:cs typeface="Arial" pitchFamily="34" charset="0"/>
                          </a:rPr>
                          <m:t>𝐴</m:t>
                        </m:r>
                        <m:r>
                          <a:rPr lang="en-CA" sz="2400" b="0" i="1" smtClean="0">
                            <a:latin typeface="Cambria Math" panose="02040503050406030204" pitchFamily="18" charset="0"/>
                            <a:cs typeface="Arial" pitchFamily="34" charset="0"/>
                          </a:rPr>
                          <m:t>+</m:t>
                        </m:r>
                        <m:r>
                          <a:rPr lang="en-CA" sz="2400" b="0" i="1" smtClean="0">
                            <a:latin typeface="Cambria Math" panose="02040503050406030204" pitchFamily="18" charset="0"/>
                            <a:cs typeface="Arial" pitchFamily="34" charset="0"/>
                          </a:rPr>
                          <m:t>𝐵</m:t>
                        </m:r>
                      </m:e>
                    </m:d>
                    <m:r>
                      <a:rPr lang="en-CA" sz="2400" b="0" i="1" smtClean="0">
                        <a:latin typeface="Cambria Math" panose="02040503050406030204" pitchFamily="18" charset="0"/>
                        <a:cs typeface="Arial" pitchFamily="34" charset="0"/>
                      </a:rPr>
                      <m:t>=</m:t>
                    </m:r>
                    <m:r>
                      <a:rPr lang="en-CA" sz="2400" b="0" i="1" smtClean="0">
                        <a:latin typeface="Cambria Math" panose="02040503050406030204" pitchFamily="18" charset="0"/>
                        <a:cs typeface="Arial" pitchFamily="34" charset="0"/>
                      </a:rPr>
                      <m:t>h</m:t>
                    </m:r>
                    <m:d>
                      <m:dPr>
                        <m:ctrlPr>
                          <a:rPr lang="en-CA" sz="2400" b="0" i="1" smtClean="0">
                            <a:latin typeface="Cambria Math" panose="02040503050406030204" pitchFamily="18" charset="0"/>
                            <a:cs typeface="Arial" pitchFamily="34" charset="0"/>
                          </a:rPr>
                        </m:ctrlPr>
                      </m:dPr>
                      <m:e>
                        <m:r>
                          <a:rPr lang="en-CA" sz="2400" b="0" i="1" smtClean="0">
                            <a:latin typeface="Cambria Math" panose="02040503050406030204" pitchFamily="18" charset="0"/>
                            <a:cs typeface="Arial" pitchFamily="34" charset="0"/>
                          </a:rPr>
                          <m:t>𝐴</m:t>
                        </m:r>
                      </m:e>
                    </m:d>
                    <m:r>
                      <a:rPr lang="en-CA" sz="2400" b="0" i="1" smtClean="0">
                        <a:latin typeface="Cambria Math" panose="02040503050406030204" pitchFamily="18" charset="0"/>
                        <a:cs typeface="Arial" pitchFamily="34" charset="0"/>
                      </a:rPr>
                      <m:t>+</m:t>
                    </m:r>
                    <m:r>
                      <a:rPr lang="en-CA" sz="2400" b="0" i="1" smtClean="0">
                        <a:latin typeface="Cambria Math" panose="02040503050406030204" pitchFamily="18" charset="0"/>
                        <a:cs typeface="Arial" pitchFamily="34" charset="0"/>
                      </a:rPr>
                      <m:t>h</m:t>
                    </m:r>
                    <m:d>
                      <m:dPr>
                        <m:ctrlPr>
                          <a:rPr lang="en-CA" sz="2400" b="0" i="1" smtClean="0">
                            <a:latin typeface="Cambria Math" panose="02040503050406030204" pitchFamily="18" charset="0"/>
                            <a:cs typeface="Arial" pitchFamily="34" charset="0"/>
                          </a:rPr>
                        </m:ctrlPr>
                      </m:dPr>
                      <m:e>
                        <m:r>
                          <a:rPr lang="en-CA" sz="2400" b="0" i="1" smtClean="0">
                            <a:latin typeface="Cambria Math" panose="02040503050406030204" pitchFamily="18" charset="0"/>
                            <a:cs typeface="Arial" pitchFamily="34" charset="0"/>
                          </a:rPr>
                          <m:t>𝐵</m:t>
                        </m:r>
                      </m:e>
                    </m:d>
                    <m:r>
                      <a:rPr lang="en-CA" sz="2400" b="0" i="1" smtClean="0">
                        <a:latin typeface="Cambria Math" panose="02040503050406030204" pitchFamily="18" charset="0"/>
                        <a:cs typeface="Arial" pitchFamily="34" charset="0"/>
                      </a:rPr>
                      <m:t> </m:t>
                    </m:r>
                  </m:oMath>
                </a14:m>
                <a:r>
                  <a:rPr lang="en-US" sz="2400" dirty="0">
                    <a:latin typeface="Arial" pitchFamily="34" charset="0"/>
                    <a:cs typeface="Arial" pitchFamily="34" charset="0"/>
                  </a:rPr>
                  <a:t> </a:t>
                </a:r>
              </a:p>
              <a:p>
                <a:pPr marL="800100" lvl="1" indent="-342900" algn="just">
                  <a:lnSpc>
                    <a:spcPct val="150000"/>
                  </a:lnSpc>
                  <a:buFont typeface="Arial" panose="020B0604020202020204" pitchFamily="34" charset="0"/>
                  <a:buChar char="•"/>
                </a:pPr>
                <a:r>
                  <a:rPr lang="en-US" sz="2400" dirty="0">
                    <a:latin typeface="Arial" pitchFamily="34" charset="0"/>
                    <a:cs typeface="Arial" pitchFamily="34" charset="0"/>
                  </a:rPr>
                  <a:t>Scaling: </a:t>
                </a:r>
                <a:r>
                  <a:rPr lang="en-US" sz="2400" dirty="0">
                    <a:cs typeface="Arial" pitchFamily="34" charset="0"/>
                  </a:rPr>
                  <a:t> </a:t>
                </a:r>
                <a14:m>
                  <m:oMath xmlns:m="http://schemas.openxmlformats.org/officeDocument/2006/math">
                    <m:r>
                      <m:rPr>
                        <m:sty m:val="p"/>
                      </m:rPr>
                      <a:rPr lang="en-CA" sz="2400" b="0" i="0" smtClean="0">
                        <a:latin typeface="Cambria Math" panose="02040503050406030204" pitchFamily="18" charset="0"/>
                        <a:cs typeface="Arial" pitchFamily="34" charset="0"/>
                      </a:rPr>
                      <m:t>h</m:t>
                    </m:r>
                    <m:d>
                      <m:dPr>
                        <m:ctrlPr>
                          <a:rPr lang="en-CA" sz="2400" i="1">
                            <a:latin typeface="Cambria Math" panose="02040503050406030204" pitchFamily="18" charset="0"/>
                            <a:cs typeface="Arial" pitchFamily="34" charset="0"/>
                          </a:rPr>
                        </m:ctrlPr>
                      </m:dPr>
                      <m:e>
                        <m:r>
                          <m:rPr>
                            <m:sty m:val="p"/>
                          </m:rPr>
                          <a:rPr lang="el-GR" sz="2400" i="1">
                            <a:latin typeface="Cambria Math" panose="02040503050406030204" pitchFamily="18" charset="0"/>
                            <a:cs typeface="Arial" pitchFamily="34" charset="0"/>
                          </a:rPr>
                          <m:t>α</m:t>
                        </m:r>
                        <m:r>
                          <a:rPr lang="en-CA" sz="2400" i="1">
                            <a:latin typeface="Cambria Math" panose="02040503050406030204" pitchFamily="18" charset="0"/>
                            <a:cs typeface="Arial" pitchFamily="34" charset="0"/>
                          </a:rPr>
                          <m:t>𝐴</m:t>
                        </m:r>
                      </m:e>
                    </m:d>
                    <m:r>
                      <a:rPr lang="en-CA" sz="2400" i="1">
                        <a:latin typeface="Cambria Math" panose="02040503050406030204" pitchFamily="18" charset="0"/>
                        <a:cs typeface="Arial" pitchFamily="34" charset="0"/>
                      </a:rPr>
                      <m:t>=</m:t>
                    </m:r>
                    <m:r>
                      <m:rPr>
                        <m:sty m:val="p"/>
                      </m:rPr>
                      <a:rPr lang="el-GR" sz="2400" i="1">
                        <a:latin typeface="Cambria Math" panose="02040503050406030204" pitchFamily="18" charset="0"/>
                        <a:cs typeface="Arial" pitchFamily="34" charset="0"/>
                      </a:rPr>
                      <m:t>α</m:t>
                    </m:r>
                    <m:r>
                      <a:rPr lang="en-CA" sz="2400" b="0" i="1" smtClean="0">
                        <a:latin typeface="Cambria Math" panose="02040503050406030204" pitchFamily="18" charset="0"/>
                        <a:cs typeface="Arial" pitchFamily="34" charset="0"/>
                      </a:rPr>
                      <m:t>h</m:t>
                    </m:r>
                    <m:d>
                      <m:dPr>
                        <m:ctrlPr>
                          <a:rPr lang="en-CA" sz="2400" i="1">
                            <a:latin typeface="Cambria Math" panose="02040503050406030204" pitchFamily="18" charset="0"/>
                            <a:cs typeface="Arial" pitchFamily="34" charset="0"/>
                          </a:rPr>
                        </m:ctrlPr>
                      </m:dPr>
                      <m:e>
                        <m:r>
                          <a:rPr lang="en-CA" sz="2400" i="1">
                            <a:latin typeface="Cambria Math" panose="02040503050406030204" pitchFamily="18" charset="0"/>
                            <a:cs typeface="Arial" pitchFamily="34" charset="0"/>
                          </a:rPr>
                          <m:t>𝐴</m:t>
                        </m:r>
                      </m:e>
                    </m:d>
                  </m:oMath>
                </a14:m>
                <a:endParaRPr lang="en-CA" sz="2400" i="1" dirty="0">
                  <a:latin typeface="Cambria Math" panose="02040503050406030204" pitchFamily="18" charset="0"/>
                  <a:cs typeface="Arial" pitchFamily="34" charset="0"/>
                </a:endParaRPr>
              </a:p>
              <a:p>
                <a:pPr marL="342900" indent="-342900" algn="just">
                  <a:lnSpc>
                    <a:spcPct val="150000"/>
                  </a:lnSpc>
                  <a:buFont typeface="Arial" panose="020B0604020202020204" pitchFamily="34" charset="0"/>
                  <a:buChar char="•"/>
                </a:pPr>
                <a:r>
                  <a:rPr lang="en-US" sz="2400" dirty="0">
                    <a:latin typeface="Arial" pitchFamily="34" charset="0"/>
                    <a:cs typeface="Arial" pitchFamily="34" charset="0"/>
                  </a:rPr>
                  <a:t>Simply, it’s linear combination: </a:t>
                </a:r>
                <a14:m>
                  <m:oMath xmlns:m="http://schemas.openxmlformats.org/officeDocument/2006/math">
                    <m:r>
                      <m:rPr>
                        <m:sty m:val="p"/>
                      </m:rPr>
                      <a:rPr lang="en-CA" sz="2400" b="0" i="0" smtClean="0">
                        <a:latin typeface="Cambria Math" panose="02040503050406030204" pitchFamily="18" charset="0"/>
                        <a:cs typeface="Arial" pitchFamily="34" charset="0"/>
                      </a:rPr>
                      <m:t>h</m:t>
                    </m:r>
                    <m:d>
                      <m:dPr>
                        <m:ctrlPr>
                          <a:rPr lang="en-CA" sz="2400" b="0" i="1" smtClean="0">
                            <a:latin typeface="Cambria Math" panose="02040503050406030204" pitchFamily="18" charset="0"/>
                            <a:cs typeface="Arial" pitchFamily="34" charset="0"/>
                          </a:rPr>
                        </m:ctrlPr>
                      </m:dPr>
                      <m:e>
                        <m:r>
                          <a:rPr lang="en-CA" sz="2400" b="0" i="1" smtClean="0">
                            <a:latin typeface="Cambria Math" panose="02040503050406030204" pitchFamily="18" charset="0"/>
                            <a:cs typeface="Arial" pitchFamily="34" charset="0"/>
                          </a:rPr>
                          <m:t>𝑋</m:t>
                        </m:r>
                        <m:r>
                          <a:rPr lang="en-CA" sz="2400" b="0" i="1" smtClean="0">
                            <a:latin typeface="Cambria Math" panose="02040503050406030204" pitchFamily="18" charset="0"/>
                            <a:cs typeface="Arial" pitchFamily="34" charset="0"/>
                          </a:rPr>
                          <m:t>,</m:t>
                        </m:r>
                        <m:r>
                          <a:rPr lang="en-CA" sz="2400" b="0" i="1" smtClean="0">
                            <a:latin typeface="Cambria Math" panose="02040503050406030204" pitchFamily="18" charset="0"/>
                            <a:cs typeface="Arial" pitchFamily="34" charset="0"/>
                          </a:rPr>
                          <m:t>𝑌</m:t>
                        </m:r>
                        <m:r>
                          <a:rPr lang="en-CA" sz="2400" b="0" i="1" smtClean="0">
                            <a:latin typeface="Cambria Math" panose="02040503050406030204" pitchFamily="18" charset="0"/>
                            <a:cs typeface="Arial" pitchFamily="34" charset="0"/>
                          </a:rPr>
                          <m:t>,</m:t>
                        </m:r>
                        <m:r>
                          <a:rPr lang="en-CA" sz="2400" b="0" i="1" smtClean="0">
                            <a:latin typeface="Cambria Math" panose="02040503050406030204" pitchFamily="18" charset="0"/>
                            <a:cs typeface="Arial" pitchFamily="34" charset="0"/>
                          </a:rPr>
                          <m:t>𝑍</m:t>
                        </m:r>
                      </m:e>
                    </m:d>
                    <m:r>
                      <a:rPr lang="en-CA" sz="2400" b="0" i="1" smtClean="0">
                        <a:latin typeface="Cambria Math" panose="02040503050406030204" pitchFamily="18" charset="0"/>
                        <a:cs typeface="Arial" pitchFamily="34" charset="0"/>
                      </a:rPr>
                      <m:t>=</m:t>
                    </m:r>
                    <m:r>
                      <a:rPr lang="en-CA" sz="2400" b="0" i="1" smtClean="0">
                        <a:latin typeface="Cambria Math" panose="02040503050406030204" pitchFamily="18" charset="0"/>
                        <a:cs typeface="Arial" pitchFamily="34" charset="0"/>
                      </a:rPr>
                      <m:t>𝑎𝑋</m:t>
                    </m:r>
                    <m:r>
                      <a:rPr lang="en-CA" sz="2400" b="0" i="1" smtClean="0">
                        <a:latin typeface="Cambria Math" panose="02040503050406030204" pitchFamily="18" charset="0"/>
                        <a:cs typeface="Arial" pitchFamily="34" charset="0"/>
                      </a:rPr>
                      <m:t>+</m:t>
                    </m:r>
                    <m:r>
                      <a:rPr lang="en-CA" sz="2400" b="0" i="1" smtClean="0">
                        <a:latin typeface="Cambria Math" panose="02040503050406030204" pitchFamily="18" charset="0"/>
                        <a:cs typeface="Arial" pitchFamily="34" charset="0"/>
                      </a:rPr>
                      <m:t>𝑏𝑌</m:t>
                    </m:r>
                    <m:r>
                      <a:rPr lang="en-CA" sz="2400" b="0" i="1" smtClean="0">
                        <a:latin typeface="Cambria Math" panose="02040503050406030204" pitchFamily="18" charset="0"/>
                        <a:cs typeface="Arial" pitchFamily="34" charset="0"/>
                      </a:rPr>
                      <m:t>+</m:t>
                    </m:r>
                    <m:r>
                      <a:rPr lang="en-CA" sz="2400" b="0" i="1" smtClean="0">
                        <a:latin typeface="Cambria Math" panose="02040503050406030204" pitchFamily="18" charset="0"/>
                        <a:cs typeface="Arial" pitchFamily="34" charset="0"/>
                      </a:rPr>
                      <m:t>𝑐𝑍</m:t>
                    </m:r>
                  </m:oMath>
                </a14:m>
                <a:endParaRPr lang="en-US" sz="2400" dirty="0">
                  <a:latin typeface="Arial" pitchFamily="34" charset="0"/>
                  <a:cs typeface="Arial" pitchFamily="34" charset="0"/>
                </a:endParaRPr>
              </a:p>
              <a:p>
                <a:pPr algn="just">
                  <a:lnSpc>
                    <a:spcPct val="150000"/>
                  </a:lnSpc>
                </a:pPr>
                <a:r>
                  <a:rPr lang="en-US" sz="2400" dirty="0">
                    <a:latin typeface="Arial" pitchFamily="34" charset="0"/>
                    <a:cs typeface="Arial" pitchFamily="34" charset="0"/>
                  </a:rPr>
                  <a:t>*</a:t>
                </a:r>
                <a:r>
                  <a:rPr lang="en-CA" sz="2400" dirty="0">
                    <a:cs typeface="Arial" pitchFamily="34" charset="0"/>
                  </a:rPr>
                  <a:t> </a:t>
                </a:r>
                <a14:m>
                  <m:oMath xmlns:m="http://schemas.openxmlformats.org/officeDocument/2006/math">
                    <m:r>
                      <a:rPr lang="en-CA" sz="2400" b="0" i="1" smtClean="0">
                        <a:latin typeface="Cambria Math" panose="02040503050406030204" pitchFamily="18" charset="0"/>
                        <a:cs typeface="Arial" pitchFamily="34" charset="0"/>
                      </a:rPr>
                      <m:t>h</m:t>
                    </m:r>
                  </m:oMath>
                </a14:m>
                <a:r>
                  <a:rPr lang="en-US" sz="2400" dirty="0">
                    <a:latin typeface="Arial" pitchFamily="34" charset="0"/>
                    <a:cs typeface="Arial" pitchFamily="34" charset="0"/>
                  </a:rPr>
                  <a:t> is a linear filter.</a:t>
                </a:r>
              </a:p>
            </p:txBody>
          </p:sp>
        </mc:Choice>
        <mc:Fallback xmlns="">
          <p:sp>
            <p:nvSpPr>
              <p:cNvPr id="4" name="Rectangle 3">
                <a:extLst>
                  <a:ext uri="{FF2B5EF4-FFF2-40B4-BE49-F238E27FC236}">
                    <a16:creationId xmlns:a16="http://schemas.microsoft.com/office/drawing/2014/main" id="{68A4BD2E-520A-4FC7-86F3-F9377222D62C}"/>
                  </a:ext>
                </a:extLst>
              </p:cNvPr>
              <p:cNvSpPr>
                <a:spLocks noRot="1" noChangeAspect="1" noMove="1" noResize="1" noEditPoints="1" noAdjustHandles="1" noChangeArrowheads="1" noChangeShapeType="1" noTextEdit="1"/>
              </p:cNvSpPr>
              <p:nvPr/>
            </p:nvSpPr>
            <p:spPr>
              <a:xfrm>
                <a:off x="559433" y="1186943"/>
                <a:ext cx="11098533" cy="3347840"/>
              </a:xfrm>
              <a:prstGeom prst="rect">
                <a:avLst/>
              </a:prstGeom>
              <a:blipFill>
                <a:blip r:embed="rId2"/>
                <a:stretch>
                  <a:fillRect l="-879" b="-3461"/>
                </a:stretch>
              </a:blipFill>
            </p:spPr>
            <p:txBody>
              <a:bodyPr/>
              <a:lstStyle/>
              <a:p>
                <a:r>
                  <a:rPr lang="en-CA">
                    <a:noFill/>
                  </a:rPr>
                  <a:t> </a:t>
                </a:r>
              </a:p>
            </p:txBody>
          </p:sp>
        </mc:Fallback>
      </mc:AlternateContent>
    </p:spTree>
    <p:extLst>
      <p:ext uri="{BB962C8B-B14F-4D97-AF65-F5344CB8AC3E}">
        <p14:creationId xmlns:p14="http://schemas.microsoft.com/office/powerpoint/2010/main" val="3881799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6AD31E-D965-4D1E-8A68-560B6DC2067E}"/>
              </a:ext>
            </a:extLst>
          </p:cNvPr>
          <p:cNvSpPr>
            <a:spLocks noGrp="1"/>
          </p:cNvSpPr>
          <p:nvPr>
            <p:ph type="body" sz="quarter" idx="10"/>
          </p:nvPr>
        </p:nvSpPr>
        <p:spPr/>
        <p:txBody>
          <a:bodyPr/>
          <a:lstStyle/>
          <a:p>
            <a:r>
              <a:rPr lang="en-CA" dirty="0"/>
              <a:t>Linear Filtering?</a:t>
            </a:r>
          </a:p>
        </p:txBody>
      </p:sp>
      <p:sp>
        <p:nvSpPr>
          <p:cNvPr id="4" name="Rectangle 3">
            <a:extLst>
              <a:ext uri="{FF2B5EF4-FFF2-40B4-BE49-F238E27FC236}">
                <a16:creationId xmlns:a16="http://schemas.microsoft.com/office/drawing/2014/main" id="{68A4BD2E-520A-4FC7-86F3-F9377222D62C}"/>
              </a:ext>
            </a:extLst>
          </p:cNvPr>
          <p:cNvSpPr/>
          <p:nvPr/>
        </p:nvSpPr>
        <p:spPr>
          <a:xfrm>
            <a:off x="559433" y="1186943"/>
            <a:ext cx="11098533" cy="5009833"/>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dirty="0">
                <a:latin typeface="Arial" pitchFamily="34" charset="0"/>
                <a:cs typeface="Arial" pitchFamily="34" charset="0"/>
              </a:rPr>
              <a:t>Linear filtering is used to:</a:t>
            </a:r>
          </a:p>
          <a:p>
            <a:pPr marL="800100" lvl="1" indent="-342900" algn="just">
              <a:lnSpc>
                <a:spcPct val="150000"/>
              </a:lnSpc>
              <a:buFont typeface="Arial" panose="020B0604020202020204" pitchFamily="34" charset="0"/>
              <a:buChar char="•"/>
            </a:pPr>
            <a:r>
              <a:rPr lang="en-US" sz="2400" dirty="0">
                <a:latin typeface="Arial" pitchFamily="34" charset="0"/>
                <a:cs typeface="Arial" pitchFamily="34" charset="0"/>
              </a:rPr>
              <a:t>Reduce noise in data</a:t>
            </a:r>
          </a:p>
          <a:p>
            <a:pPr marL="800100" lvl="1" indent="-342900" algn="just">
              <a:lnSpc>
                <a:spcPct val="150000"/>
              </a:lnSpc>
              <a:buFont typeface="Arial" panose="020B0604020202020204" pitchFamily="34" charset="0"/>
              <a:buChar char="•"/>
            </a:pPr>
            <a:r>
              <a:rPr lang="en-US" sz="2400" dirty="0">
                <a:latin typeface="Arial" pitchFamily="34" charset="0"/>
                <a:cs typeface="Arial" pitchFamily="34" charset="0"/>
              </a:rPr>
              <a:t>Extract features from data</a:t>
            </a:r>
          </a:p>
          <a:p>
            <a:pPr lvl="1" algn="just">
              <a:lnSpc>
                <a:spcPct val="150000"/>
              </a:lnSpc>
            </a:pPr>
            <a:endParaRPr lang="en-US" sz="2400" dirty="0">
              <a:latin typeface="Arial" pitchFamily="34" charset="0"/>
              <a:cs typeface="Arial" pitchFamily="34" charset="0"/>
            </a:endParaRPr>
          </a:p>
          <a:p>
            <a:pPr lvl="1" algn="just">
              <a:lnSpc>
                <a:spcPct val="150000"/>
              </a:lnSpc>
            </a:pPr>
            <a:endParaRPr lang="en-US" sz="2400" dirty="0">
              <a:latin typeface="Arial" pitchFamily="34" charset="0"/>
              <a:cs typeface="Arial" pitchFamily="34" charset="0"/>
            </a:endParaRPr>
          </a:p>
          <a:p>
            <a:pPr lvl="1" algn="just">
              <a:lnSpc>
                <a:spcPct val="150000"/>
              </a:lnSpc>
            </a:pPr>
            <a:endParaRPr lang="en-US" sz="2400" dirty="0">
              <a:latin typeface="Arial" pitchFamily="34" charset="0"/>
              <a:cs typeface="Arial" pitchFamily="34" charset="0"/>
            </a:endParaRPr>
          </a:p>
          <a:p>
            <a:pPr lvl="1" algn="just">
              <a:lnSpc>
                <a:spcPct val="150000"/>
              </a:lnSpc>
            </a:pPr>
            <a:endParaRPr lang="en-US" sz="2400" dirty="0">
              <a:latin typeface="Arial" pitchFamily="34" charset="0"/>
              <a:cs typeface="Arial" pitchFamily="34" charset="0"/>
            </a:endParaRPr>
          </a:p>
          <a:p>
            <a:pPr lvl="1" algn="just">
              <a:lnSpc>
                <a:spcPct val="150000"/>
              </a:lnSpc>
            </a:pPr>
            <a:endParaRPr lang="en-US" sz="2400" dirty="0">
              <a:latin typeface="Arial" pitchFamily="34" charset="0"/>
              <a:cs typeface="Arial" pitchFamily="34" charset="0"/>
            </a:endParaRPr>
          </a:p>
          <a:p>
            <a:pPr lvl="1" algn="just">
              <a:lnSpc>
                <a:spcPct val="150000"/>
              </a:lnSpc>
            </a:pPr>
            <a:endParaRPr lang="en-US" sz="2400" dirty="0">
              <a:latin typeface="Arial" pitchFamily="34" charset="0"/>
              <a:cs typeface="Arial" pitchFamily="34" charset="0"/>
            </a:endParaRPr>
          </a:p>
        </p:txBody>
      </p:sp>
      <p:pic>
        <p:nvPicPr>
          <p:cNvPr id="5" name="Picture 4" descr="A cat that is lying down and looking at the camera&#10;&#10;Description automatically generated">
            <a:extLst>
              <a:ext uri="{FF2B5EF4-FFF2-40B4-BE49-F238E27FC236}">
                <a16:creationId xmlns:a16="http://schemas.microsoft.com/office/drawing/2014/main" id="{AC032DCB-9A72-4EA2-B3BA-06DAFF807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341" y="3224034"/>
            <a:ext cx="6460139" cy="2447023"/>
          </a:xfrm>
          <a:prstGeom prst="rect">
            <a:avLst/>
          </a:prstGeom>
        </p:spPr>
      </p:pic>
      <p:pic>
        <p:nvPicPr>
          <p:cNvPr id="7" name="Picture 6" descr="A group of people standing around each other&#10;&#10;Description automatically generated">
            <a:extLst>
              <a:ext uri="{FF2B5EF4-FFF2-40B4-BE49-F238E27FC236}">
                <a16:creationId xmlns:a16="http://schemas.microsoft.com/office/drawing/2014/main" id="{290D5E11-3DD9-40C7-9D03-A4C65D4C4E95}"/>
              </a:ext>
            </a:extLst>
          </p:cNvPr>
          <p:cNvPicPr>
            <a:picLocks noChangeAspect="1"/>
          </p:cNvPicPr>
          <p:nvPr/>
        </p:nvPicPr>
        <p:blipFill rotWithShape="1">
          <a:blip r:embed="rId3">
            <a:extLst>
              <a:ext uri="{28A0092B-C50C-407E-A947-70E740481C1C}">
                <a14:useLocalDpi xmlns:a14="http://schemas.microsoft.com/office/drawing/2010/main" val="0"/>
              </a:ext>
            </a:extLst>
          </a:blip>
          <a:srcRect l="35284"/>
          <a:stretch/>
        </p:blipFill>
        <p:spPr>
          <a:xfrm>
            <a:off x="435935" y="2998669"/>
            <a:ext cx="4494645" cy="2897752"/>
          </a:xfrm>
          <a:prstGeom prst="rect">
            <a:avLst/>
          </a:prstGeom>
        </p:spPr>
      </p:pic>
    </p:spTree>
    <p:extLst>
      <p:ext uri="{BB962C8B-B14F-4D97-AF65-F5344CB8AC3E}">
        <p14:creationId xmlns:p14="http://schemas.microsoft.com/office/powerpoint/2010/main" val="2166444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Recall: 1D Signal Interpreted using Fourier Series</a:t>
            </a:r>
          </a:p>
        </p:txBody>
      </p:sp>
      <p:pic>
        <p:nvPicPr>
          <p:cNvPr id="18" name="Picture 17">
            <a:extLst>
              <a:ext uri="{FF2B5EF4-FFF2-40B4-BE49-F238E27FC236}">
                <a16:creationId xmlns:a16="http://schemas.microsoft.com/office/drawing/2014/main" id="{8CA4F68B-DEF6-4879-AEFF-0CAE36261666}"/>
              </a:ext>
            </a:extLst>
          </p:cNvPr>
          <p:cNvPicPr>
            <a:picLocks noChangeAspect="1"/>
          </p:cNvPicPr>
          <p:nvPr/>
        </p:nvPicPr>
        <p:blipFill>
          <a:blip r:embed="rId2"/>
          <a:stretch>
            <a:fillRect/>
          </a:stretch>
        </p:blipFill>
        <p:spPr>
          <a:xfrm>
            <a:off x="425766" y="1861313"/>
            <a:ext cx="6837048" cy="4790027"/>
          </a:xfrm>
          <a:prstGeom prst="rect">
            <a:avLst/>
          </a:prstGeom>
        </p:spPr>
      </p:pic>
      <p:sp>
        <p:nvSpPr>
          <p:cNvPr id="21" name="Rectangle 20">
            <a:extLst>
              <a:ext uri="{FF2B5EF4-FFF2-40B4-BE49-F238E27FC236}">
                <a16:creationId xmlns:a16="http://schemas.microsoft.com/office/drawing/2014/main" id="{467EE8D2-64C8-4DAA-B341-30A759D407A1}"/>
              </a:ext>
            </a:extLst>
          </p:cNvPr>
          <p:cNvSpPr/>
          <p:nvPr/>
        </p:nvSpPr>
        <p:spPr>
          <a:xfrm>
            <a:off x="559432" y="1186943"/>
            <a:ext cx="11409047" cy="57785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CA" sz="2400" dirty="0">
                <a:latin typeface="Arial" pitchFamily="34" charset="0"/>
                <a:cs typeface="Arial" pitchFamily="34" charset="0"/>
              </a:rPr>
              <a:t>Remember the square wave function and its Fourier series approximations?</a:t>
            </a:r>
            <a:endParaRPr lang="en-US" sz="2400" dirty="0">
              <a:latin typeface="Arial" pitchFamily="34" charset="0"/>
              <a:cs typeface="Arial" pitchFamily="34" charset="0"/>
            </a:endParaRPr>
          </a:p>
        </p:txBody>
      </p:sp>
      <p:sp>
        <p:nvSpPr>
          <p:cNvPr id="20" name="Left Brace 19">
            <a:extLst>
              <a:ext uri="{FF2B5EF4-FFF2-40B4-BE49-F238E27FC236}">
                <a16:creationId xmlns:a16="http://schemas.microsoft.com/office/drawing/2014/main" id="{B481921F-C317-4AEE-8DED-26DB30215E0F}"/>
              </a:ext>
            </a:extLst>
          </p:cNvPr>
          <p:cNvSpPr/>
          <p:nvPr/>
        </p:nvSpPr>
        <p:spPr>
          <a:xfrm rot="5400000" flipH="1">
            <a:off x="2317115" y="3383664"/>
            <a:ext cx="157226" cy="440943"/>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2" name="TextBox 21">
            <a:extLst>
              <a:ext uri="{FF2B5EF4-FFF2-40B4-BE49-F238E27FC236}">
                <a16:creationId xmlns:a16="http://schemas.microsoft.com/office/drawing/2014/main" id="{CD52AF57-3496-401A-B202-775442CB0823}"/>
              </a:ext>
            </a:extLst>
          </p:cNvPr>
          <p:cNvSpPr txBox="1"/>
          <p:nvPr/>
        </p:nvSpPr>
        <p:spPr>
          <a:xfrm>
            <a:off x="2733159" y="3234803"/>
            <a:ext cx="1268818" cy="369332"/>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latin typeface="Arial" pitchFamily="34" charset="0"/>
                <a:cs typeface="Arial" pitchFamily="34" charset="0"/>
              </a:rPr>
              <a:t>Period = 2</a:t>
            </a:r>
          </a:p>
        </p:txBody>
      </p:sp>
      <p:pic>
        <p:nvPicPr>
          <p:cNvPr id="3" name="Picture 2"/>
          <p:cNvPicPr>
            <a:picLocks noChangeAspect="1"/>
          </p:cNvPicPr>
          <p:nvPr/>
        </p:nvPicPr>
        <p:blipFill>
          <a:blip r:embed="rId3"/>
          <a:stretch>
            <a:fillRect/>
          </a:stretch>
        </p:blipFill>
        <p:spPr>
          <a:xfrm>
            <a:off x="7450933" y="3350049"/>
            <a:ext cx="4270375" cy="906277"/>
          </a:xfrm>
          <a:prstGeom prst="rect">
            <a:avLst/>
          </a:prstGeom>
        </p:spPr>
      </p:pic>
    </p:spTree>
    <p:extLst>
      <p:ext uri="{BB962C8B-B14F-4D97-AF65-F5344CB8AC3E}">
        <p14:creationId xmlns:p14="http://schemas.microsoft.com/office/powerpoint/2010/main" val="3702034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to images: Image Interpreted in a Frequency Domain</a:t>
            </a:r>
          </a:p>
        </p:txBody>
      </p:sp>
      <p:sp>
        <p:nvSpPr>
          <p:cNvPr id="18" name="Rectangle 17">
            <a:extLst>
              <a:ext uri="{FF2B5EF4-FFF2-40B4-BE49-F238E27FC236}">
                <a16:creationId xmlns:a16="http://schemas.microsoft.com/office/drawing/2014/main" id="{8C5002B1-7BA0-42F1-86CC-416DDF94ABEE}"/>
              </a:ext>
            </a:extLst>
          </p:cNvPr>
          <p:cNvSpPr/>
          <p:nvPr/>
        </p:nvSpPr>
        <p:spPr>
          <a:xfrm>
            <a:off x="783246" y="1248223"/>
            <a:ext cx="10030066" cy="57785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CA" sz="2400" dirty="0">
                <a:latin typeface="Arial" pitchFamily="34" charset="0"/>
                <a:cs typeface="Arial" pitchFamily="34" charset="0"/>
              </a:rPr>
              <a:t>Here is an image and its Fourier transform (remember </a:t>
            </a:r>
            <a:r>
              <a:rPr lang="en-CA" sz="2400" dirty="0" err="1">
                <a:latin typeface="Arial" pitchFamily="34" charset="0"/>
                <a:cs typeface="Arial" pitchFamily="34" charset="0"/>
              </a:rPr>
              <a:t>Tp</a:t>
            </a:r>
            <a:r>
              <a:rPr lang="en-CA" sz="2400" dirty="0">
                <a:latin typeface="Arial" pitchFamily="34" charset="0"/>
                <a:cs typeface="Arial" pitchFamily="34" charset="0"/>
              </a:rPr>
              <a:t>=infinity):</a:t>
            </a:r>
            <a:endParaRPr lang="en-US" sz="2400" dirty="0">
              <a:latin typeface="Arial" pitchFamily="34" charset="0"/>
              <a:cs typeface="Arial" pitchFamily="34" charset="0"/>
            </a:endParaRPr>
          </a:p>
        </p:txBody>
      </p:sp>
      <p:pic>
        <p:nvPicPr>
          <p:cNvPr id="5" name="Picture 4" descr="A picture containing photo, black, wearing, young&#10;&#10;Description automatically generated">
            <a:extLst>
              <a:ext uri="{FF2B5EF4-FFF2-40B4-BE49-F238E27FC236}">
                <a16:creationId xmlns:a16="http://schemas.microsoft.com/office/drawing/2014/main" id="{EECDFC19-35D2-41A1-A0DC-79755E003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780" y="1874690"/>
            <a:ext cx="8940284" cy="4323420"/>
          </a:xfrm>
          <a:prstGeom prst="rect">
            <a:avLst/>
          </a:prstGeom>
        </p:spPr>
      </p:pic>
      <p:sp>
        <p:nvSpPr>
          <p:cNvPr id="8" name="TextBox 7">
            <a:extLst>
              <a:ext uri="{FF2B5EF4-FFF2-40B4-BE49-F238E27FC236}">
                <a16:creationId xmlns:a16="http://schemas.microsoft.com/office/drawing/2014/main" id="{9C772488-60B0-454F-96CA-E1FE5C0DD8C5}"/>
              </a:ext>
            </a:extLst>
          </p:cNvPr>
          <p:cNvSpPr txBox="1"/>
          <p:nvPr/>
        </p:nvSpPr>
        <p:spPr>
          <a:xfrm>
            <a:off x="9464064" y="2228403"/>
            <a:ext cx="2457070" cy="1631216"/>
          </a:xfrm>
          <a:prstGeom prst="rect">
            <a:avLst/>
          </a:prstGeom>
          <a:noFill/>
        </p:spPr>
        <p:txBody>
          <a:bodyPr wrap="square" rtlCol="0">
            <a:spAutoFit/>
          </a:bodyPr>
          <a:lstStyle/>
          <a:p>
            <a:r>
              <a:rPr lang="en-CA" sz="2000" dirty="0">
                <a:latin typeface="+mj-lt"/>
                <a:cs typeface="Arial" pitchFamily="34" charset="0"/>
              </a:rPr>
              <a:t>Low frequency (LF) </a:t>
            </a:r>
            <a:r>
              <a:rPr lang="en-CA" sz="2000" dirty="0">
                <a:latin typeface="+mj-lt"/>
                <a:cs typeface="Calibri" panose="020F0502020204030204" pitchFamily="34" charset="0"/>
              </a:rPr>
              <a:t>≈ solid colors</a:t>
            </a:r>
          </a:p>
          <a:p>
            <a:endParaRPr lang="en-CA" sz="2000" dirty="0">
              <a:latin typeface="+mj-lt"/>
              <a:cs typeface="Calibri" panose="020F0502020204030204" pitchFamily="34" charset="0"/>
            </a:endParaRPr>
          </a:p>
          <a:p>
            <a:r>
              <a:rPr lang="en-CA" sz="2000" dirty="0">
                <a:latin typeface="+mj-lt"/>
                <a:cs typeface="Calibri" panose="020F0502020204030204" pitchFamily="34" charset="0"/>
              </a:rPr>
              <a:t>High frequency (HF) ≈ noise/edges</a:t>
            </a:r>
            <a:endParaRPr lang="en-CA" sz="2000" dirty="0">
              <a:latin typeface="+mj-lt"/>
              <a:cs typeface="Arial" pitchFamily="34" charset="0"/>
            </a:endParaRPr>
          </a:p>
        </p:txBody>
      </p:sp>
      <p:cxnSp>
        <p:nvCxnSpPr>
          <p:cNvPr id="10" name="Straight Arrow Connector 9">
            <a:extLst>
              <a:ext uri="{FF2B5EF4-FFF2-40B4-BE49-F238E27FC236}">
                <a16:creationId xmlns:a16="http://schemas.microsoft.com/office/drawing/2014/main" id="{7308BD01-B3BF-4445-BA77-423ED66243AC}"/>
              </a:ext>
            </a:extLst>
          </p:cNvPr>
          <p:cNvCxnSpPr/>
          <p:nvPr/>
        </p:nvCxnSpPr>
        <p:spPr>
          <a:xfrm flipH="1">
            <a:off x="7506586" y="3859619"/>
            <a:ext cx="202019" cy="2764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4519E21-6A5C-4004-BDA3-876887987939}"/>
              </a:ext>
            </a:extLst>
          </p:cNvPr>
          <p:cNvSpPr txBox="1"/>
          <p:nvPr/>
        </p:nvSpPr>
        <p:spPr>
          <a:xfrm>
            <a:off x="7702616" y="3490287"/>
            <a:ext cx="748923" cy="369332"/>
          </a:xfrm>
          <a:prstGeom prst="rect">
            <a:avLst/>
          </a:prstGeom>
          <a:noFill/>
        </p:spPr>
        <p:txBody>
          <a:bodyPr wrap="none" rtlCol="0">
            <a:spAutoFit/>
          </a:bodyPr>
          <a:lstStyle/>
          <a:p>
            <a:r>
              <a:rPr lang="en-CA" dirty="0">
                <a:solidFill>
                  <a:srgbClr val="FF0000"/>
                </a:solidFill>
                <a:latin typeface="Arial" pitchFamily="34" charset="0"/>
                <a:cs typeface="Arial" pitchFamily="34" charset="0"/>
              </a:rPr>
              <a:t>origin</a:t>
            </a:r>
          </a:p>
        </p:txBody>
      </p:sp>
      <p:sp>
        <p:nvSpPr>
          <p:cNvPr id="23" name="TextBox 22">
            <a:extLst>
              <a:ext uri="{FF2B5EF4-FFF2-40B4-BE49-F238E27FC236}">
                <a16:creationId xmlns:a16="http://schemas.microsoft.com/office/drawing/2014/main" id="{8A9D1428-7B98-4557-AB04-F7F4FDA8776A}"/>
              </a:ext>
            </a:extLst>
          </p:cNvPr>
          <p:cNvSpPr txBox="1"/>
          <p:nvPr/>
        </p:nvSpPr>
        <p:spPr>
          <a:xfrm>
            <a:off x="6984472" y="6013444"/>
            <a:ext cx="1287658" cy="646331"/>
          </a:xfrm>
          <a:prstGeom prst="rect">
            <a:avLst/>
          </a:prstGeom>
          <a:noFill/>
        </p:spPr>
        <p:txBody>
          <a:bodyPr wrap="square" rtlCol="0">
            <a:spAutoFit/>
          </a:bodyPr>
          <a:lstStyle/>
          <a:p>
            <a:r>
              <a:rPr lang="en-CA" dirty="0">
                <a:solidFill>
                  <a:srgbClr val="FF0000"/>
                </a:solidFill>
                <a:latin typeface="Arial" pitchFamily="34" charset="0"/>
                <a:cs typeface="Arial" pitchFamily="34" charset="0"/>
              </a:rPr>
              <a:t>Frequency axis 2</a:t>
            </a:r>
          </a:p>
        </p:txBody>
      </p:sp>
      <p:sp>
        <p:nvSpPr>
          <p:cNvPr id="24" name="TextBox 23">
            <a:extLst>
              <a:ext uri="{FF2B5EF4-FFF2-40B4-BE49-F238E27FC236}">
                <a16:creationId xmlns:a16="http://schemas.microsoft.com/office/drawing/2014/main" id="{68360A38-C902-4BA5-9C1B-A5F46B7B5FC3}"/>
              </a:ext>
            </a:extLst>
          </p:cNvPr>
          <p:cNvSpPr txBox="1"/>
          <p:nvPr/>
        </p:nvSpPr>
        <p:spPr>
          <a:xfrm>
            <a:off x="9326498" y="3859619"/>
            <a:ext cx="1287658" cy="646331"/>
          </a:xfrm>
          <a:prstGeom prst="rect">
            <a:avLst/>
          </a:prstGeom>
          <a:noFill/>
        </p:spPr>
        <p:txBody>
          <a:bodyPr wrap="square" rtlCol="0">
            <a:spAutoFit/>
          </a:bodyPr>
          <a:lstStyle/>
          <a:p>
            <a:r>
              <a:rPr lang="en-CA" dirty="0">
                <a:solidFill>
                  <a:srgbClr val="FF0000"/>
                </a:solidFill>
                <a:latin typeface="Arial" pitchFamily="34" charset="0"/>
                <a:cs typeface="Arial" pitchFamily="34" charset="0"/>
              </a:rPr>
              <a:t>Frequency axis 1</a:t>
            </a:r>
          </a:p>
        </p:txBody>
      </p:sp>
      <p:sp>
        <p:nvSpPr>
          <p:cNvPr id="25" name="TextBox 24">
            <a:extLst>
              <a:ext uri="{FF2B5EF4-FFF2-40B4-BE49-F238E27FC236}">
                <a16:creationId xmlns:a16="http://schemas.microsoft.com/office/drawing/2014/main" id="{EC7464BE-8714-40A8-BA41-5DF474B632D6}"/>
              </a:ext>
            </a:extLst>
          </p:cNvPr>
          <p:cNvSpPr txBox="1"/>
          <p:nvPr/>
        </p:nvSpPr>
        <p:spPr>
          <a:xfrm>
            <a:off x="7506586" y="4215511"/>
            <a:ext cx="453970" cy="369332"/>
          </a:xfrm>
          <a:prstGeom prst="rect">
            <a:avLst/>
          </a:prstGeom>
          <a:noFill/>
        </p:spPr>
        <p:txBody>
          <a:bodyPr wrap="none" rtlCol="0">
            <a:spAutoFit/>
          </a:bodyPr>
          <a:lstStyle/>
          <a:p>
            <a:r>
              <a:rPr lang="en-CA" dirty="0">
                <a:solidFill>
                  <a:srgbClr val="FF0000"/>
                </a:solidFill>
                <a:latin typeface="Arial" pitchFamily="34" charset="0"/>
                <a:cs typeface="Arial" pitchFamily="34" charset="0"/>
              </a:rPr>
              <a:t>LF</a:t>
            </a:r>
          </a:p>
        </p:txBody>
      </p:sp>
      <p:sp>
        <p:nvSpPr>
          <p:cNvPr id="26" name="TextBox 25">
            <a:extLst>
              <a:ext uri="{FF2B5EF4-FFF2-40B4-BE49-F238E27FC236}">
                <a16:creationId xmlns:a16="http://schemas.microsoft.com/office/drawing/2014/main" id="{0BA3FA66-52AC-4B38-B6B4-F604D8E5130B}"/>
              </a:ext>
            </a:extLst>
          </p:cNvPr>
          <p:cNvSpPr txBox="1"/>
          <p:nvPr/>
        </p:nvSpPr>
        <p:spPr>
          <a:xfrm>
            <a:off x="8731508" y="5531437"/>
            <a:ext cx="492443" cy="369332"/>
          </a:xfrm>
          <a:prstGeom prst="rect">
            <a:avLst/>
          </a:prstGeom>
          <a:noFill/>
        </p:spPr>
        <p:txBody>
          <a:bodyPr wrap="none" rtlCol="0">
            <a:spAutoFit/>
          </a:bodyPr>
          <a:lstStyle/>
          <a:p>
            <a:r>
              <a:rPr lang="en-CA" dirty="0">
                <a:solidFill>
                  <a:srgbClr val="FF0000"/>
                </a:solidFill>
                <a:latin typeface="Arial" pitchFamily="34" charset="0"/>
                <a:cs typeface="Arial" pitchFamily="34" charset="0"/>
              </a:rPr>
              <a:t>HF</a:t>
            </a:r>
          </a:p>
        </p:txBody>
      </p:sp>
    </p:spTree>
    <p:extLst>
      <p:ext uri="{BB962C8B-B14F-4D97-AF65-F5344CB8AC3E}">
        <p14:creationId xmlns:p14="http://schemas.microsoft.com/office/powerpoint/2010/main" val="17470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Question? </a:t>
            </a:r>
            <a:endParaRPr lang="en-US" dirty="0"/>
          </a:p>
        </p:txBody>
      </p:sp>
      <p:sp>
        <p:nvSpPr>
          <p:cNvPr id="3" name="Rectangle 2">
            <a:extLst>
              <a:ext uri="{FF2B5EF4-FFF2-40B4-BE49-F238E27FC236}">
                <a16:creationId xmlns:a16="http://schemas.microsoft.com/office/drawing/2014/main" id="{8C5002B1-7BA0-42F1-86CC-416DDF94ABEE}"/>
              </a:ext>
            </a:extLst>
          </p:cNvPr>
          <p:cNvSpPr/>
          <p:nvPr/>
        </p:nvSpPr>
        <p:spPr>
          <a:xfrm>
            <a:off x="783246" y="1248223"/>
            <a:ext cx="10030066" cy="156966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CA" sz="3200" dirty="0" smtClean="0">
                <a:latin typeface="Arial" pitchFamily="34" charset="0"/>
                <a:cs typeface="Arial" pitchFamily="34" charset="0"/>
              </a:rPr>
              <a:t>What is blur? </a:t>
            </a:r>
          </a:p>
          <a:p>
            <a:pPr marL="342900" indent="-342900" algn="just">
              <a:lnSpc>
                <a:spcPct val="150000"/>
              </a:lnSpc>
              <a:buFont typeface="Arial" panose="020B0604020202020204" pitchFamily="34" charset="0"/>
              <a:buChar char="•"/>
            </a:pPr>
            <a:r>
              <a:rPr lang="en-CA" sz="3200" dirty="0" smtClean="0">
                <a:latin typeface="Arial" pitchFamily="34" charset="0"/>
                <a:cs typeface="Arial" pitchFamily="34" charset="0"/>
              </a:rPr>
              <a:t>What is low resolution?</a:t>
            </a:r>
            <a:endParaRPr lang="en-US" sz="3200" dirty="0">
              <a:latin typeface="Arial" pitchFamily="34" charset="0"/>
              <a:cs typeface="Arial" pitchFamily="34" charset="0"/>
            </a:endParaRPr>
          </a:p>
        </p:txBody>
      </p:sp>
    </p:spTree>
    <p:extLst>
      <p:ext uri="{BB962C8B-B14F-4D97-AF65-F5344CB8AC3E}">
        <p14:creationId xmlns:p14="http://schemas.microsoft.com/office/powerpoint/2010/main" val="3102380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to images: Image Interpreted in a Frequency Domain</a:t>
            </a:r>
          </a:p>
        </p:txBody>
      </p:sp>
      <p:sp>
        <p:nvSpPr>
          <p:cNvPr id="3" name="Rectangle 2"/>
          <p:cNvSpPr/>
          <p:nvPr/>
        </p:nvSpPr>
        <p:spPr>
          <a:xfrm>
            <a:off x="6881037" y="2919904"/>
            <a:ext cx="4448718" cy="369332"/>
          </a:xfrm>
          <a:prstGeom prst="rect">
            <a:avLst/>
          </a:prstGeom>
        </p:spPr>
        <p:txBody>
          <a:bodyPr wrap="none">
            <a:spAutoFit/>
          </a:bodyPr>
          <a:lstStyle/>
          <a:p>
            <a:r>
              <a:rPr lang="en-US" dirty="0">
                <a:hlinkClick r:id="rId2"/>
              </a:rPr>
              <a:t>https://imagej.nih.gov/ij/docs/images/fft.jpg</a:t>
            </a:r>
            <a:r>
              <a:rPr lang="en-US" dirty="0"/>
              <a:t> </a:t>
            </a:r>
          </a:p>
        </p:txBody>
      </p:sp>
      <p:pic>
        <p:nvPicPr>
          <p:cNvPr id="1026" name="Picture 2" descr="https://imagej.nih.gov/ij/docs/images/fft.jpg"/>
          <p:cNvPicPr>
            <a:picLocks noChangeAspect="1" noChangeArrowheads="1"/>
          </p:cNvPicPr>
          <p:nvPr/>
        </p:nvPicPr>
        <p:blipFill rotWithShape="1">
          <a:blip r:embed="rId3">
            <a:extLst>
              <a:ext uri="{28A0092B-C50C-407E-A947-70E740481C1C}">
                <a14:useLocalDpi xmlns:a14="http://schemas.microsoft.com/office/drawing/2010/main" val="0"/>
              </a:ext>
            </a:extLst>
          </a:blip>
          <a:srcRect r="60331"/>
          <a:stretch/>
        </p:blipFill>
        <p:spPr bwMode="auto">
          <a:xfrm>
            <a:off x="783247" y="3311361"/>
            <a:ext cx="4215068" cy="285115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C5002B1-7BA0-42F1-86CC-416DDF94ABEE}"/>
              </a:ext>
            </a:extLst>
          </p:cNvPr>
          <p:cNvSpPr/>
          <p:nvPr/>
        </p:nvSpPr>
        <p:spPr>
          <a:xfrm>
            <a:off x="783246" y="1248223"/>
            <a:ext cx="4767801" cy="168584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CA" sz="2400" dirty="0">
                <a:latin typeface="Arial" pitchFamily="34" charset="0"/>
                <a:cs typeface="Arial" pitchFamily="34" charset="0"/>
              </a:rPr>
              <a:t>If we remove low frequencies of an image, what do we get?</a:t>
            </a:r>
          </a:p>
          <a:p>
            <a:pPr marL="342900" indent="-342900" algn="just">
              <a:lnSpc>
                <a:spcPct val="150000"/>
              </a:lnSpc>
              <a:buFont typeface="Arial" panose="020B0604020202020204" pitchFamily="34" charset="0"/>
              <a:buChar char="•"/>
            </a:pPr>
            <a:r>
              <a:rPr lang="en-CA" sz="2400" dirty="0">
                <a:latin typeface="Arial" pitchFamily="34" charset="0"/>
                <a:cs typeface="Arial" pitchFamily="34" charset="0"/>
              </a:rPr>
              <a:t>How about high frequencies?</a:t>
            </a:r>
            <a:endParaRPr lang="en-US" sz="2400" dirty="0">
              <a:latin typeface="Arial" pitchFamily="34" charset="0"/>
              <a:cs typeface="Arial" pitchFamily="34" charset="0"/>
            </a:endParaRPr>
          </a:p>
        </p:txBody>
      </p:sp>
      <p:pic>
        <p:nvPicPr>
          <p:cNvPr id="25" name="Picture 2" descr="https://imagej.nih.gov/ij/docs/images/fft.jpg">
            <a:extLst>
              <a:ext uri="{FF2B5EF4-FFF2-40B4-BE49-F238E27FC236}">
                <a16:creationId xmlns:a16="http://schemas.microsoft.com/office/drawing/2014/main" id="{2D281D2F-8329-4AE2-B97B-95492AF2AC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194" r="40310"/>
          <a:stretch/>
        </p:blipFill>
        <p:spPr bwMode="auto">
          <a:xfrm>
            <a:off x="5066416" y="3305967"/>
            <a:ext cx="2071573" cy="28511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imagej.nih.gov/ij/docs/images/fft.jpg">
            <a:extLst>
              <a:ext uri="{FF2B5EF4-FFF2-40B4-BE49-F238E27FC236}">
                <a16:creationId xmlns:a16="http://schemas.microsoft.com/office/drawing/2014/main" id="{AC478599-A7D4-4AC5-B02A-A936641E85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827"/>
          <a:stretch/>
        </p:blipFill>
        <p:spPr bwMode="auto">
          <a:xfrm>
            <a:off x="9265259" y="3339430"/>
            <a:ext cx="2143494" cy="285115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85A1C246-E1B6-4DDF-82D7-D7BFBDE0F834}"/>
              </a:ext>
            </a:extLst>
          </p:cNvPr>
          <p:cNvGrpSpPr/>
          <p:nvPr/>
        </p:nvGrpSpPr>
        <p:grpSpPr>
          <a:xfrm>
            <a:off x="7125585" y="3305967"/>
            <a:ext cx="2139675" cy="2862484"/>
            <a:chOff x="7049385" y="2042891"/>
            <a:chExt cx="2139675" cy="2862484"/>
          </a:xfrm>
        </p:grpSpPr>
        <p:pic>
          <p:nvPicPr>
            <p:cNvPr id="30" name="Picture 2" descr="https://imagej.nih.gov/ij/docs/images/fft.jpg">
              <a:extLst>
                <a:ext uri="{FF2B5EF4-FFF2-40B4-BE49-F238E27FC236}">
                  <a16:creationId xmlns:a16="http://schemas.microsoft.com/office/drawing/2014/main" id="{C1E1A237-6245-4E8E-BEDA-C3420755CD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690" r="20173"/>
            <a:stretch/>
          </p:blipFill>
          <p:spPr bwMode="auto">
            <a:xfrm>
              <a:off x="7049385" y="2054225"/>
              <a:ext cx="2139673" cy="285115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6B3FF8F8-3703-415C-B69F-236D0AEBA8EF}"/>
                </a:ext>
              </a:extLst>
            </p:cNvPr>
            <p:cNvGrpSpPr/>
            <p:nvPr/>
          </p:nvGrpSpPr>
          <p:grpSpPr>
            <a:xfrm>
              <a:off x="7049385" y="2042891"/>
              <a:ext cx="2139675" cy="2146337"/>
              <a:chOff x="7049385" y="2042891"/>
              <a:chExt cx="2139675" cy="2146337"/>
            </a:xfrm>
          </p:grpSpPr>
          <p:pic>
            <p:nvPicPr>
              <p:cNvPr id="32" name="Picture 31" descr="A picture containing photo, man, white, sign&#10;&#10;Description automatically generated">
                <a:extLst>
                  <a:ext uri="{FF2B5EF4-FFF2-40B4-BE49-F238E27FC236}">
                    <a16:creationId xmlns:a16="http://schemas.microsoft.com/office/drawing/2014/main" id="{7322E5DA-F50D-462C-99FC-1C536FA72E61}"/>
                  </a:ext>
                </a:extLst>
              </p:cNvPr>
              <p:cNvPicPr>
                <a:picLocks noChangeAspect="1"/>
              </p:cNvPicPr>
              <p:nvPr/>
            </p:nvPicPr>
            <p:blipFill rotWithShape="1">
              <a:blip r:embed="rId4">
                <a:extLst>
                  <a:ext uri="{28A0092B-C50C-407E-A947-70E740481C1C}">
                    <a14:useLocalDpi xmlns:a14="http://schemas.microsoft.com/office/drawing/2010/main" val="0"/>
                  </a:ext>
                </a:extLst>
              </a:blip>
              <a:srcRect l="12016" t="5100" r="12456" b="9581"/>
              <a:stretch/>
            </p:blipFill>
            <p:spPr>
              <a:xfrm>
                <a:off x="7049385" y="2065020"/>
                <a:ext cx="2139675" cy="2124208"/>
              </a:xfrm>
              <a:prstGeom prst="rect">
                <a:avLst/>
              </a:prstGeom>
            </p:spPr>
          </p:pic>
          <p:sp>
            <p:nvSpPr>
              <p:cNvPr id="33" name="Freeform: Shape 32">
                <a:extLst>
                  <a:ext uri="{FF2B5EF4-FFF2-40B4-BE49-F238E27FC236}">
                    <a16:creationId xmlns:a16="http://schemas.microsoft.com/office/drawing/2014/main" id="{74127C67-EF99-4AF9-96F7-11E4D257010E}"/>
                  </a:ext>
                </a:extLst>
              </p:cNvPr>
              <p:cNvSpPr/>
              <p:nvPr/>
            </p:nvSpPr>
            <p:spPr>
              <a:xfrm>
                <a:off x="7049385" y="2042891"/>
                <a:ext cx="2139675" cy="2124208"/>
              </a:xfrm>
              <a:custGeom>
                <a:avLst/>
                <a:gdLst>
                  <a:gd name="connsiteX0" fmla="*/ 1069837 w 2139675"/>
                  <a:gd name="connsiteY0" fmla="*/ 873399 h 2124208"/>
                  <a:gd name="connsiteX1" fmla="*/ 882154 w 2139675"/>
                  <a:gd name="connsiteY1" fmla="*/ 1072899 h 2124208"/>
                  <a:gd name="connsiteX2" fmla="*/ 1069837 w 2139675"/>
                  <a:gd name="connsiteY2" fmla="*/ 1272399 h 2124208"/>
                  <a:gd name="connsiteX3" fmla="*/ 1257520 w 2139675"/>
                  <a:gd name="connsiteY3" fmla="*/ 1072899 h 2124208"/>
                  <a:gd name="connsiteX4" fmla="*/ 1069837 w 2139675"/>
                  <a:gd name="connsiteY4" fmla="*/ 873399 h 2124208"/>
                  <a:gd name="connsiteX5" fmla="*/ 0 w 2139675"/>
                  <a:gd name="connsiteY5" fmla="*/ 0 h 2124208"/>
                  <a:gd name="connsiteX6" fmla="*/ 2139675 w 2139675"/>
                  <a:gd name="connsiteY6" fmla="*/ 0 h 2124208"/>
                  <a:gd name="connsiteX7" fmla="*/ 2139675 w 2139675"/>
                  <a:gd name="connsiteY7" fmla="*/ 2124208 h 2124208"/>
                  <a:gd name="connsiteX8" fmla="*/ 0 w 2139675"/>
                  <a:gd name="connsiteY8" fmla="*/ 2124208 h 212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9675" h="2124208">
                    <a:moveTo>
                      <a:pt x="1069837" y="873399"/>
                    </a:moveTo>
                    <a:cubicBezTo>
                      <a:pt x="966183" y="873399"/>
                      <a:pt x="882154" y="962718"/>
                      <a:pt x="882154" y="1072899"/>
                    </a:cubicBezTo>
                    <a:cubicBezTo>
                      <a:pt x="882154" y="1183080"/>
                      <a:pt x="966183" y="1272399"/>
                      <a:pt x="1069837" y="1272399"/>
                    </a:cubicBezTo>
                    <a:cubicBezTo>
                      <a:pt x="1173491" y="1272399"/>
                      <a:pt x="1257520" y="1183080"/>
                      <a:pt x="1257520" y="1072899"/>
                    </a:cubicBezTo>
                    <a:cubicBezTo>
                      <a:pt x="1257520" y="962718"/>
                      <a:pt x="1173491" y="873399"/>
                      <a:pt x="1069837" y="873399"/>
                    </a:cubicBezTo>
                    <a:close/>
                    <a:moveTo>
                      <a:pt x="0" y="0"/>
                    </a:moveTo>
                    <a:lnTo>
                      <a:pt x="2139675" y="0"/>
                    </a:lnTo>
                    <a:lnTo>
                      <a:pt x="2139675" y="2124208"/>
                    </a:lnTo>
                    <a:lnTo>
                      <a:pt x="0" y="212420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4" name="TextBox 3">
            <a:extLst>
              <a:ext uri="{FF2B5EF4-FFF2-40B4-BE49-F238E27FC236}">
                <a16:creationId xmlns:a16="http://schemas.microsoft.com/office/drawing/2014/main" id="{139B312C-E226-4405-B631-47F641F91082}"/>
              </a:ext>
            </a:extLst>
          </p:cNvPr>
          <p:cNvSpPr txBox="1"/>
          <p:nvPr/>
        </p:nvSpPr>
        <p:spPr>
          <a:xfrm>
            <a:off x="783246" y="6346983"/>
            <a:ext cx="10200228" cy="369332"/>
          </a:xfrm>
          <a:prstGeom prst="rect">
            <a:avLst/>
          </a:prstGeom>
          <a:noFill/>
        </p:spPr>
        <p:txBody>
          <a:bodyPr wrap="none" rtlCol="0">
            <a:spAutoFit/>
          </a:bodyPr>
          <a:lstStyle/>
          <a:p>
            <a:r>
              <a:rPr lang="en-CA" b="1" dirty="0">
                <a:latin typeface="Arial" pitchFamily="34" charset="0"/>
                <a:cs typeface="Arial" pitchFamily="34" charset="0"/>
              </a:rPr>
              <a:t>Key point: Multiplication in the frequency domain is convolution in the spatial/time domain!</a:t>
            </a:r>
          </a:p>
        </p:txBody>
      </p:sp>
    </p:spTree>
    <p:extLst>
      <p:ext uri="{BB962C8B-B14F-4D97-AF65-F5344CB8AC3E}">
        <p14:creationId xmlns:p14="http://schemas.microsoft.com/office/powerpoint/2010/main" val="280138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Uwaterloo_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Uwaterloo_Theme" id="{F7BD0320-7428-483A-9DFB-560F4F77CD51}" vid="{FB630A13-1CAF-4B8C-927A-D2F553D6B205}"/>
    </a:ext>
  </a:extLst>
</a:theme>
</file>

<file path=ppt/theme/theme2.xml><?xml version="1.0" encoding="utf-8"?>
<a:theme xmlns:a="http://schemas.openxmlformats.org/drawingml/2006/main" name="Uwaterloo">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terloo_engineering_16x9" id="{13A97B2F-F17F-6849-9F82-B721B10E3869}" vid="{A4E74281-1FF5-2047-BC63-3BF2D22759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Uwaterloo_Theme</Template>
  <TotalTime>6531</TotalTime>
  <Words>1083</Words>
  <Application>Microsoft Office PowerPoint</Application>
  <PresentationFormat>Widescreen</PresentationFormat>
  <Paragraphs>475</Paragraphs>
  <Slides>32</Slides>
  <Notes>1</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32</vt:i4>
      </vt:variant>
    </vt:vector>
  </HeadingPairs>
  <TitlesOfParts>
    <vt:vector size="41" baseType="lpstr">
      <vt:lpstr>Arial</vt:lpstr>
      <vt:lpstr>Calibri</vt:lpstr>
      <vt:lpstr>Cambria Math</vt:lpstr>
      <vt:lpstr>Georgia</vt:lpstr>
      <vt:lpstr>Helvetica</vt:lpstr>
      <vt:lpstr>Impact</vt:lpstr>
      <vt:lpstr>Wingdings</vt:lpstr>
      <vt:lpstr>Uwaterloo_Theme</vt:lpstr>
      <vt:lpstr>Uwaterloo</vt:lpstr>
      <vt:lpstr>Linear Filtering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Chul Min Yeum</dc:creator>
  <cp:lastModifiedBy>Chul Min Yeum</cp:lastModifiedBy>
  <cp:revision>278</cp:revision>
  <dcterms:created xsi:type="dcterms:W3CDTF">2018-10-10T19:11:49Z</dcterms:created>
  <dcterms:modified xsi:type="dcterms:W3CDTF">2020-02-12T15:53:34Z</dcterms:modified>
</cp:coreProperties>
</file>